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54" r:id="rId1"/>
  </p:sldMasterIdLst>
  <p:notesMasterIdLst>
    <p:notesMasterId r:id="rId25"/>
  </p:notesMasterIdLst>
  <p:sldIdLst>
    <p:sldId id="256" r:id="rId2"/>
    <p:sldId id="262" r:id="rId3"/>
    <p:sldId id="268" r:id="rId4"/>
    <p:sldId id="285" r:id="rId5"/>
    <p:sldId id="338" r:id="rId6"/>
    <p:sldId id="329" r:id="rId7"/>
    <p:sldId id="331" r:id="rId8"/>
    <p:sldId id="298" r:id="rId9"/>
    <p:sldId id="336" r:id="rId10"/>
    <p:sldId id="300" r:id="rId11"/>
    <p:sldId id="304" r:id="rId12"/>
    <p:sldId id="320" r:id="rId13"/>
    <p:sldId id="333" r:id="rId14"/>
    <p:sldId id="290" r:id="rId15"/>
    <p:sldId id="293" r:id="rId16"/>
    <p:sldId id="324" r:id="rId17"/>
    <p:sldId id="325" r:id="rId18"/>
    <p:sldId id="292" r:id="rId19"/>
    <p:sldId id="319" r:id="rId20"/>
    <p:sldId id="309" r:id="rId21"/>
    <p:sldId id="316" r:id="rId22"/>
    <p:sldId id="317" r:id="rId23"/>
    <p:sldId id="26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85155" autoAdjust="0"/>
  </p:normalViewPr>
  <p:slideViewPr>
    <p:cSldViewPr snapToGrid="0">
      <p:cViewPr varScale="1">
        <p:scale>
          <a:sx n="99" d="100"/>
          <a:sy n="99" d="100"/>
        </p:scale>
        <p:origin x="12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4EEE1-F8AB-45FB-922C-A6864D8B233B}" type="datetimeFigureOut">
              <a:rPr lang="de-AT" smtClean="0"/>
              <a:t>09.07.2014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92B1E-7982-4191-9B1B-BAD65154F03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732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ence.data.gov.uk/id/uk-calenda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eference.data.gov.uk/id/government-calendar" TargetMode="External"/><Relationship Id="rId4" Type="http://schemas.openxmlformats.org/officeDocument/2006/relationships/hyperlink" Target="http://reference.data.gov.uk/id/gregorian-calenda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noProof="0" dirty="0" smtClean="0"/>
              <a:t>Hi </a:t>
            </a:r>
            <a:r>
              <a:rPr lang="en-AU" baseline="0" noProof="0" dirty="0" err="1" smtClean="0"/>
              <a:t>i‘am</a:t>
            </a:r>
            <a:r>
              <a:rPr lang="en-AU" baseline="0" noProof="0" dirty="0" smtClean="0"/>
              <a:t> … Graduand of the University of Applied Sciences in Wiener Neustadt</a:t>
            </a:r>
          </a:p>
          <a:p>
            <a:r>
              <a:rPr lang="en-AU" baseline="0" noProof="0" dirty="0" smtClean="0"/>
              <a:t>and </a:t>
            </a:r>
            <a:r>
              <a:rPr lang="en-AU" baseline="0" noProof="0" dirty="0" err="1" smtClean="0"/>
              <a:t>i</a:t>
            </a:r>
            <a:r>
              <a:rPr lang="en-AU" baseline="0" noProof="0" dirty="0" smtClean="0"/>
              <a:t> will talk about how </a:t>
            </a:r>
            <a:r>
              <a:rPr lang="en-AU" baseline="0" noProof="0" dirty="0" err="1" smtClean="0"/>
              <a:t>ogd</a:t>
            </a:r>
            <a:r>
              <a:rPr lang="en-AU" baseline="0" noProof="0" dirty="0" smtClean="0"/>
              <a:t> can be represented using the semantic </a:t>
            </a:r>
            <a:r>
              <a:rPr lang="en-AU" baseline="0" noProof="0" dirty="0" err="1" smtClean="0"/>
              <a:t>webtechnologies</a:t>
            </a:r>
            <a:r>
              <a:rPr lang="en-AU" baseline="0" noProof="0" dirty="0" smtClean="0"/>
              <a:t> RDF, RDFS and OWL</a:t>
            </a:r>
          </a:p>
          <a:p>
            <a:r>
              <a:rPr lang="en-AU" baseline="0" noProof="0" dirty="0" smtClean="0"/>
              <a:t>How the data can be harmonized using the technologies OWL and SPARQL</a:t>
            </a:r>
          </a:p>
          <a:p>
            <a:endParaRPr lang="en-AU" baseline="0" noProof="0" dirty="0" smtClean="0"/>
          </a:p>
          <a:p>
            <a:r>
              <a:rPr lang="en-AU" baseline="0" noProof="0" dirty="0" smtClean="0"/>
              <a:t>Focus of my Research was </a:t>
            </a:r>
            <a:r>
              <a:rPr lang="en-AU" baseline="0" noProof="0" dirty="0" err="1" smtClean="0"/>
              <a:t>particualary</a:t>
            </a:r>
            <a:r>
              <a:rPr lang="en-AU" baseline="0" noProof="0" dirty="0" smtClean="0"/>
              <a:t>:</a:t>
            </a:r>
          </a:p>
          <a:p>
            <a:r>
              <a:rPr lang="en-AU" baseline="0" noProof="0" dirty="0" smtClean="0"/>
              <a:t>Representation of statistical data and</a:t>
            </a:r>
          </a:p>
          <a:p>
            <a:r>
              <a:rPr lang="en-AU" baseline="0" noProof="0" dirty="0" smtClean="0"/>
              <a:t>Harmonization of it’s spatial Reference</a:t>
            </a:r>
          </a:p>
          <a:p>
            <a:endParaRPr lang="en-AU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514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Beginning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end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interval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availsable</a:t>
            </a:r>
            <a:r>
              <a:rPr lang="de-AT" baseline="0" dirty="0" smtClean="0"/>
              <a:t> as </a:t>
            </a:r>
            <a:r>
              <a:rPr lang="de-AT" baseline="0" dirty="0" err="1" smtClean="0"/>
              <a:t>xsd:datetime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literal</a:t>
            </a:r>
            <a:r>
              <a:rPr lang="de-AT" baseline="0" dirty="0" smtClean="0"/>
              <a:t> but also as </a:t>
            </a:r>
            <a:r>
              <a:rPr lang="de-AT" baseline="0" dirty="0" err="1" smtClean="0"/>
              <a:t>indivuals</a:t>
            </a:r>
            <a:endParaRPr lang="de-AT" baseline="0" dirty="0" smtClean="0"/>
          </a:p>
          <a:p>
            <a:r>
              <a:rPr lang="de-AT" dirty="0" smtClean="0"/>
              <a:t>These </a:t>
            </a:r>
            <a:r>
              <a:rPr lang="de-AT" dirty="0" err="1" smtClean="0"/>
              <a:t>individuals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retrieved</a:t>
            </a:r>
            <a:r>
              <a:rPr lang="de-AT" baseline="0" dirty="0" smtClean="0"/>
              <a:t> via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same </a:t>
            </a:r>
            <a:r>
              <a:rPr lang="de-AT" baseline="0" dirty="0" err="1" smtClean="0"/>
              <a:t>uri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pattern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have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4195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beginning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year</a:t>
            </a:r>
            <a:r>
              <a:rPr lang="de-AT" baseline="0" dirty="0" smtClean="0"/>
              <a:t> 2013 as time </a:t>
            </a:r>
            <a:r>
              <a:rPr lang="de-AT" baseline="0" dirty="0" err="1" smtClean="0"/>
              <a:t>instnat</a:t>
            </a:r>
            <a:endParaRPr lang="de-AT" dirty="0" smtClean="0"/>
          </a:p>
          <a:p>
            <a:r>
              <a:rPr lang="de-AT" baseline="0" dirty="0" smtClean="0"/>
              <a:t>Additional Information </a:t>
            </a:r>
            <a:r>
              <a:rPr lang="de-AT" baseline="0" dirty="0" err="1" smtClean="0"/>
              <a:t>retrieveable</a:t>
            </a:r>
            <a:r>
              <a:rPr lang="de-AT" baseline="0" dirty="0" smtClean="0"/>
              <a:t> via Properties -&gt; </a:t>
            </a:r>
            <a:r>
              <a:rPr lang="de-AT" baseline="0" dirty="0" err="1" smtClean="0"/>
              <a:t>easily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processed</a:t>
            </a:r>
            <a:r>
              <a:rPr lang="de-AT" baseline="0" dirty="0" smtClean="0"/>
              <a:t>,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more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meaning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formally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expressed</a:t>
            </a:r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9315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Für </a:t>
            </a:r>
            <a:r>
              <a:rPr lang="de-AT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thematic</a:t>
            </a:r>
            <a:r>
              <a:rPr lang="de-AT" baseline="0" dirty="0" smtClean="0"/>
              <a:t> Reference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OGD </a:t>
            </a:r>
            <a:r>
              <a:rPr lang="de-AT" baseline="0" dirty="0" err="1" smtClean="0"/>
              <a:t>there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SDMX</a:t>
            </a:r>
          </a:p>
          <a:p>
            <a:r>
              <a:rPr lang="de-AT" baseline="0" dirty="0" smtClean="0"/>
              <a:t>SDMX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Standardization</a:t>
            </a:r>
            <a:r>
              <a:rPr lang="de-AT" baseline="0" dirty="0" smtClean="0"/>
              <a:t> Initiative</a:t>
            </a:r>
          </a:p>
          <a:p>
            <a:r>
              <a:rPr lang="de-AT" baseline="0" dirty="0" smtClean="0"/>
              <a:t>Publisher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technical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standard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content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oriented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guidlines</a:t>
            </a:r>
            <a:r>
              <a:rPr lang="de-AT" baseline="0" dirty="0" smtClean="0"/>
              <a:t> 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statistical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metadata</a:t>
            </a:r>
            <a:endParaRPr lang="de-AT" dirty="0" smtClean="0"/>
          </a:p>
          <a:p>
            <a:r>
              <a:rPr lang="de-AT" baseline="0" dirty="0" err="1" smtClean="0"/>
              <a:t>Excample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content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oriented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guidlines</a:t>
            </a:r>
            <a:r>
              <a:rPr lang="de-AT" baseline="0" dirty="0" smtClean="0"/>
              <a:t> (</a:t>
            </a:r>
            <a:r>
              <a:rPr lang="de-AT" dirty="0" smtClean="0"/>
              <a:t>Definieren Cross Domain </a:t>
            </a:r>
            <a:r>
              <a:rPr lang="de-AT" dirty="0" err="1" smtClean="0"/>
              <a:t>Concepts</a:t>
            </a:r>
            <a:r>
              <a:rPr lang="de-AT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8352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Corresponding</a:t>
            </a:r>
            <a:r>
              <a:rPr lang="de-AT" dirty="0" smtClean="0"/>
              <a:t> </a:t>
            </a:r>
            <a:r>
              <a:rPr lang="de-AT" baseline="0" dirty="0" err="1" smtClean="0"/>
              <a:t>CodeList</a:t>
            </a:r>
            <a:endParaRPr lang="de-AT" baseline="0" dirty="0" smtClean="0"/>
          </a:p>
          <a:p>
            <a:r>
              <a:rPr lang="de-AT" baseline="0" dirty="0" smtClean="0"/>
              <a:t>Excel Sheet, </a:t>
            </a:r>
            <a:r>
              <a:rPr lang="de-AT" baseline="0" dirty="0" err="1" smtClean="0"/>
              <a:t>values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fields</a:t>
            </a:r>
            <a:r>
              <a:rPr lang="de-AT" baseline="0" dirty="0" smtClean="0"/>
              <a:t> in </a:t>
            </a:r>
            <a:r>
              <a:rPr lang="de-AT" baseline="0" dirty="0" err="1" smtClean="0"/>
              <a:t>column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gender</a:t>
            </a:r>
            <a:endParaRPr lang="de-AT" baseline="0" dirty="0" smtClean="0"/>
          </a:p>
          <a:p>
            <a:r>
              <a:rPr lang="de-AT" baseline="0" dirty="0" smtClean="0"/>
              <a:t>Community Group </a:t>
            </a:r>
            <a:r>
              <a:rPr lang="de-AT" baseline="0" dirty="0" err="1" smtClean="0"/>
              <a:t>provides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RDF Encoding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definitions</a:t>
            </a:r>
            <a:r>
              <a:rPr lang="de-AT" baseline="0" dirty="0" smtClean="0"/>
              <a:t> </a:t>
            </a:r>
          </a:p>
          <a:p>
            <a:r>
              <a:rPr lang="de-AT" baseline="0" dirty="0" smtClean="0"/>
              <a:t>Encoding </a:t>
            </a:r>
            <a:r>
              <a:rPr lang="de-AT" baseline="0" dirty="0" err="1" smtClean="0"/>
              <a:t>uses</a:t>
            </a:r>
            <a:r>
              <a:rPr lang="de-AT" baseline="0" dirty="0" smtClean="0"/>
              <a:t> SKOS (Simple Knowledge Organisation System)</a:t>
            </a:r>
            <a:endParaRPr lang="de-AT" dirty="0" smtClean="0"/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64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Vocabulary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representation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multi</a:t>
            </a:r>
            <a:r>
              <a:rPr lang="de-AT" dirty="0" smtClean="0"/>
              <a:t> </a:t>
            </a:r>
            <a:r>
              <a:rPr lang="de-AT" dirty="0" err="1" smtClean="0"/>
              <a:t>dimensinoal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 smtClean="0"/>
          </a:p>
          <a:p>
            <a:r>
              <a:rPr lang="de-AT" dirty="0" smtClean="0"/>
              <a:t>The </a:t>
            </a:r>
            <a:r>
              <a:rPr lang="de-AT" dirty="0" err="1" smtClean="0"/>
              <a:t>previausly</a:t>
            </a:r>
            <a:r>
              <a:rPr lang="de-AT" dirty="0" smtClean="0"/>
              <a:t> </a:t>
            </a:r>
            <a:r>
              <a:rPr lang="de-AT" dirty="0" err="1" smtClean="0"/>
              <a:t>discussed</a:t>
            </a:r>
            <a:r>
              <a:rPr lang="de-AT" dirty="0" smtClean="0"/>
              <a:t> </a:t>
            </a:r>
            <a:r>
              <a:rPr lang="de-AT" dirty="0" err="1" smtClean="0"/>
              <a:t>ontologies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referenced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threw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vocabulary</a:t>
            </a:r>
            <a:endParaRPr lang="de-AT" baseline="0" dirty="0" smtClean="0"/>
          </a:p>
          <a:p>
            <a:endParaRPr lang="de-AT" baseline="0" dirty="0" smtClean="0"/>
          </a:p>
          <a:p>
            <a:r>
              <a:rPr lang="de-AT" baseline="0" dirty="0" smtClean="0"/>
              <a:t>Most </a:t>
            </a:r>
            <a:r>
              <a:rPr lang="de-AT" baseline="0" dirty="0" err="1" smtClean="0"/>
              <a:t>important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terms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cube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vocabulary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are</a:t>
            </a:r>
            <a:r>
              <a:rPr lang="de-AT" baseline="0" dirty="0" smtClean="0"/>
              <a:t>:</a:t>
            </a:r>
          </a:p>
          <a:p>
            <a:r>
              <a:rPr lang="de-AT" baseline="0" dirty="0" err="1" smtClean="0"/>
              <a:t>DataSet</a:t>
            </a:r>
            <a:r>
              <a:rPr lang="de-AT" baseline="0" dirty="0" smtClean="0"/>
              <a:t> (</a:t>
            </a:r>
            <a:r>
              <a:rPr lang="de-AT" baseline="0" dirty="0" err="1" smtClean="0"/>
              <a:t>zB</a:t>
            </a:r>
            <a:r>
              <a:rPr lang="de-AT" baseline="0" dirty="0" smtClean="0"/>
              <a:t>.: eine </a:t>
            </a:r>
            <a:r>
              <a:rPr lang="de-AT" baseline="0" dirty="0" err="1" smtClean="0"/>
              <a:t>Exceldatei</a:t>
            </a:r>
            <a:r>
              <a:rPr lang="de-AT" baseline="0" dirty="0" smtClean="0"/>
              <a:t>)</a:t>
            </a:r>
          </a:p>
          <a:p>
            <a:r>
              <a:rPr lang="de-AT" baseline="0" dirty="0" err="1" smtClean="0"/>
              <a:t>DataStructureDefinition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which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define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structure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DataSets</a:t>
            </a:r>
            <a:r>
              <a:rPr lang="de-AT" baseline="0" dirty="0" smtClean="0"/>
              <a:t> (</a:t>
            </a:r>
            <a:r>
              <a:rPr lang="de-AT" baseline="0" dirty="0" err="1" smtClean="0"/>
              <a:t>What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column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properties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used</a:t>
            </a:r>
            <a:r>
              <a:rPr lang="de-AT" baseline="0" dirty="0" smtClean="0"/>
              <a:t>)</a:t>
            </a:r>
          </a:p>
          <a:p>
            <a:r>
              <a:rPr lang="de-AT" baseline="0" dirty="0" err="1" smtClean="0"/>
              <a:t>Observations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which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represent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statstical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itself</a:t>
            </a:r>
            <a:endParaRPr lang="de-AT" baseline="0" dirty="0" smtClean="0"/>
          </a:p>
          <a:p>
            <a:r>
              <a:rPr lang="de-AT" baseline="0" dirty="0" smtClean="0"/>
              <a:t>Slices </a:t>
            </a:r>
            <a:r>
              <a:rPr lang="de-AT" baseline="0" dirty="0" err="1" smtClean="0"/>
              <a:t>fixate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specific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dimensions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ogd</a:t>
            </a:r>
            <a:endParaRPr lang="de-AT" baseline="0" dirty="0" smtClean="0"/>
          </a:p>
          <a:p>
            <a:endParaRPr lang="de-AT" baseline="0" dirty="0" smtClean="0"/>
          </a:p>
          <a:p>
            <a:endParaRPr lang="de-AT" baseline="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866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Female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population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count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Wien </a:t>
            </a:r>
            <a:r>
              <a:rPr lang="de-AT" baseline="0" dirty="0" err="1" smtClean="0"/>
              <a:t>Meidling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represented</a:t>
            </a:r>
            <a:r>
              <a:rPr lang="de-AT" baseline="0" dirty="0" smtClean="0"/>
              <a:t> like </a:t>
            </a:r>
            <a:r>
              <a:rPr lang="de-AT" baseline="0" dirty="0" err="1" smtClean="0"/>
              <a:t>this</a:t>
            </a:r>
            <a:endParaRPr lang="de-AT" baseline="0" dirty="0" smtClean="0"/>
          </a:p>
          <a:p>
            <a:r>
              <a:rPr lang="de-AT" baseline="0" dirty="0" smtClean="0"/>
              <a:t>Excel </a:t>
            </a:r>
            <a:r>
              <a:rPr lang="de-AT" baseline="0" dirty="0" err="1" smtClean="0"/>
              <a:t>table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source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dataset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it‘s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observations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9703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Gender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thematical</a:t>
            </a:r>
            <a:r>
              <a:rPr lang="de-AT" dirty="0" smtClean="0"/>
              <a:t> </a:t>
            </a:r>
            <a:r>
              <a:rPr lang="de-AT" dirty="0" err="1" smtClean="0"/>
              <a:t>reference</a:t>
            </a:r>
            <a:r>
              <a:rPr lang="de-AT" dirty="0" smtClean="0"/>
              <a:t> </a:t>
            </a:r>
            <a:r>
              <a:rPr lang="de-AT" dirty="0" err="1" smtClean="0"/>
              <a:t>fixed</a:t>
            </a:r>
            <a:endParaRPr lang="de-AT" baseline="0" dirty="0" smtClean="0"/>
          </a:p>
          <a:p>
            <a:r>
              <a:rPr lang="de-AT" dirty="0" err="1" smtClean="0"/>
              <a:t>Don‘t</a:t>
            </a:r>
            <a:r>
              <a:rPr lang="de-AT" dirty="0" smtClean="0"/>
              <a:t> </a:t>
            </a:r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write</a:t>
            </a:r>
            <a:r>
              <a:rPr lang="de-AT" dirty="0" smtClean="0"/>
              <a:t> </a:t>
            </a:r>
            <a:r>
              <a:rPr lang="de-AT" dirty="0" err="1" smtClean="0"/>
              <a:t>fixed</a:t>
            </a:r>
            <a:r>
              <a:rPr lang="de-AT" dirty="0" smtClean="0"/>
              <a:t> </a:t>
            </a:r>
            <a:r>
              <a:rPr lang="de-AT" dirty="0" err="1" smtClean="0"/>
              <a:t>dimensions</a:t>
            </a:r>
            <a:r>
              <a:rPr lang="de-AT" dirty="0" smtClean="0"/>
              <a:t> down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each</a:t>
            </a:r>
            <a:r>
              <a:rPr lang="de-AT" dirty="0" smtClean="0"/>
              <a:t> </a:t>
            </a:r>
            <a:r>
              <a:rPr lang="de-AT" dirty="0" err="1" smtClean="0"/>
              <a:t>observation</a:t>
            </a:r>
            <a:endParaRPr lang="de-AT" dirty="0" smtClean="0"/>
          </a:p>
          <a:p>
            <a:r>
              <a:rPr lang="de-AT" dirty="0" err="1" smtClean="0"/>
              <a:t>Only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population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count</a:t>
            </a:r>
            <a:r>
              <a:rPr lang="de-AT" baseline="0" dirty="0" smtClean="0"/>
              <a:t> 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spatial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reference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needed</a:t>
            </a:r>
            <a:endParaRPr lang="de-AT" dirty="0" smtClean="0"/>
          </a:p>
          <a:p>
            <a:endParaRPr lang="de-AT" baseline="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9039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Structure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a </a:t>
            </a:r>
            <a:r>
              <a:rPr lang="de-AT" dirty="0" err="1" smtClean="0"/>
              <a:t>DataSet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defined</a:t>
            </a:r>
            <a:endParaRPr lang="de-AT" dirty="0" smtClean="0"/>
          </a:p>
          <a:p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DataSet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PopViennaDistr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properties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allowed</a:t>
            </a:r>
            <a:endParaRPr lang="de-AT" baseline="0" dirty="0" smtClean="0"/>
          </a:p>
          <a:p>
            <a:endParaRPr lang="de-AT" baseline="0" dirty="0" smtClean="0"/>
          </a:p>
          <a:p>
            <a:r>
              <a:rPr lang="de-AT" dirty="0" err="1" smtClean="0"/>
              <a:t>Encapsulated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by</a:t>
            </a:r>
            <a:r>
              <a:rPr lang="de-AT" baseline="0" dirty="0" smtClean="0"/>
              <a:t> blank </a:t>
            </a:r>
            <a:r>
              <a:rPr lang="de-AT" baseline="0" dirty="0" err="1" smtClean="0"/>
              <a:t>nodes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connect</a:t>
            </a:r>
            <a:r>
              <a:rPr lang="de-AT" baseline="0" dirty="0" smtClean="0"/>
              <a:t> additional </a:t>
            </a:r>
            <a:r>
              <a:rPr lang="de-AT" baseline="0" dirty="0" err="1" smtClean="0"/>
              <a:t>information</a:t>
            </a:r>
            <a:r>
              <a:rPr lang="de-AT" baseline="0" dirty="0" smtClean="0"/>
              <a:t> like </a:t>
            </a:r>
            <a:r>
              <a:rPr lang="de-AT" baseline="0" dirty="0" err="1" smtClean="0"/>
              <a:t>order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necessity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438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benefits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a formal </a:t>
            </a:r>
            <a:r>
              <a:rPr lang="de-AT" baseline="0" dirty="0" err="1" smtClean="0"/>
              <a:t>representation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OGD?</a:t>
            </a:r>
          </a:p>
          <a:p>
            <a:endParaRPr lang="de-AT" baseline="0" dirty="0" smtClean="0"/>
          </a:p>
          <a:p>
            <a:r>
              <a:rPr lang="de-AT" baseline="0" dirty="0" err="1" smtClean="0"/>
              <a:t>It‘s</a:t>
            </a:r>
            <a:r>
              <a:rPr lang="de-AT" baseline="0" dirty="0" smtClean="0"/>
              <a:t> easy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extend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model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describe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semantic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similarity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between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terms</a:t>
            </a:r>
            <a:endParaRPr lang="de-AT" baseline="0" dirty="0" smtClean="0"/>
          </a:p>
          <a:p>
            <a:r>
              <a:rPr lang="de-AT" dirty="0" smtClean="0"/>
              <a:t>Data </a:t>
            </a:r>
            <a:r>
              <a:rPr lang="de-AT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easily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published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various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sources</a:t>
            </a:r>
            <a:endParaRPr lang="de-AT" baseline="0" dirty="0" smtClean="0"/>
          </a:p>
          <a:p>
            <a:r>
              <a:rPr lang="de-AT" baseline="0" dirty="0" err="1" smtClean="0"/>
              <a:t>Interlinking</a:t>
            </a:r>
            <a:r>
              <a:rPr lang="de-AT" baseline="0" dirty="0" smtClean="0"/>
              <a:t>, </a:t>
            </a:r>
            <a:r>
              <a:rPr lang="de-AT" baseline="0" dirty="0" err="1" smtClean="0"/>
              <a:t>if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other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people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individuals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from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same </a:t>
            </a:r>
            <a:r>
              <a:rPr lang="de-AT" baseline="0" dirty="0" err="1" smtClean="0"/>
              <a:t>ontologies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reference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information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linked</a:t>
            </a:r>
            <a:endParaRPr lang="de-AT" baseline="0" dirty="0" smtClean="0"/>
          </a:p>
          <a:p>
            <a:r>
              <a:rPr lang="de-AT" dirty="0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queried</a:t>
            </a:r>
            <a:r>
              <a:rPr lang="de-AT" baseline="0" dirty="0" smtClean="0"/>
              <a:t> via SPARQL – </a:t>
            </a:r>
            <a:r>
              <a:rPr lang="de-AT" baseline="0" dirty="0" err="1" smtClean="0"/>
              <a:t>which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also a </a:t>
            </a:r>
            <a:r>
              <a:rPr lang="de-AT" baseline="0" dirty="0" err="1" smtClean="0"/>
              <a:t>huge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benefit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024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The Term </a:t>
            </a:r>
            <a:r>
              <a:rPr lang="de-AT" dirty="0" err="1" smtClean="0"/>
              <a:t>Harmonization</a:t>
            </a:r>
            <a:r>
              <a:rPr lang="de-AT" dirty="0" smtClean="0"/>
              <a:t> as</a:t>
            </a:r>
            <a:r>
              <a:rPr lang="de-AT" baseline="0" dirty="0" smtClean="0"/>
              <a:t> i am </a:t>
            </a:r>
            <a:r>
              <a:rPr lang="de-AT" baseline="0" dirty="0" err="1" smtClean="0"/>
              <a:t>using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it</a:t>
            </a:r>
            <a:r>
              <a:rPr lang="de-AT" baseline="0" dirty="0" smtClean="0"/>
              <a:t>   </a:t>
            </a:r>
            <a:r>
              <a:rPr lang="de-AT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prozess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matching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spatial</a:t>
            </a:r>
            <a:r>
              <a:rPr lang="de-AT" baseline="0" dirty="0" smtClean="0"/>
              <a:t>….</a:t>
            </a:r>
          </a:p>
          <a:p>
            <a:r>
              <a:rPr lang="de-AT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you</a:t>
            </a:r>
            <a:r>
              <a:rPr lang="de-AT" baseline="0" dirty="0" smtClean="0"/>
              <a:t> </a:t>
            </a:r>
            <a:r>
              <a:rPr lang="de-AT" baseline="0" dirty="0" err="1" smtClean="0"/>
              <a:t>got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population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every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other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state</a:t>
            </a:r>
            <a:endParaRPr lang="de-AT" baseline="0" dirty="0" smtClean="0"/>
          </a:p>
          <a:p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want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aggregate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Data on </a:t>
            </a:r>
            <a:r>
              <a:rPr lang="de-AT" baseline="0" dirty="0" err="1" smtClean="0"/>
              <a:t>district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level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state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level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249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We</a:t>
            </a:r>
            <a:r>
              <a:rPr lang="de-AT" baseline="0" dirty="0" smtClean="0"/>
              <a:t> will </a:t>
            </a:r>
            <a:r>
              <a:rPr lang="de-AT" baseline="0" dirty="0" err="1" smtClean="0"/>
              <a:t>start</a:t>
            </a:r>
            <a:r>
              <a:rPr lang="de-AT" baseline="0" dirty="0" smtClean="0"/>
              <a:t> 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….</a:t>
            </a:r>
          </a:p>
          <a:p>
            <a:r>
              <a:rPr lang="de-AT" dirty="0" err="1" smtClean="0"/>
              <a:t>Then</a:t>
            </a:r>
            <a:r>
              <a:rPr lang="de-AT" dirty="0" smtClean="0"/>
              <a:t> i will </a:t>
            </a:r>
            <a:r>
              <a:rPr lang="de-AT" dirty="0" err="1" smtClean="0"/>
              <a:t>show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how</a:t>
            </a:r>
            <a:r>
              <a:rPr lang="de-AT" baseline="0" dirty="0" smtClean="0"/>
              <a:t> OGD </a:t>
            </a:r>
            <a:r>
              <a:rPr lang="de-AT" baseline="0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represented</a:t>
            </a:r>
            <a:r>
              <a:rPr lang="de-AT" baseline="0" dirty="0" smtClean="0"/>
              <a:t> in RDF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what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spatial</a:t>
            </a:r>
            <a:r>
              <a:rPr lang="de-AT" baseline="0" dirty="0" smtClean="0"/>
              <a:t> temporal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thematic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ontologies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representing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dimensions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stastical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valid </a:t>
            </a:r>
            <a:r>
              <a:rPr lang="de-AT" baseline="0" dirty="0" err="1" smtClean="0"/>
              <a:t>for</a:t>
            </a:r>
            <a:endParaRPr lang="de-AT" baseline="0" dirty="0" smtClean="0"/>
          </a:p>
          <a:p>
            <a:r>
              <a:rPr lang="de-AT" baseline="0" dirty="0" smtClean="0"/>
              <a:t>At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end </a:t>
            </a:r>
            <a:r>
              <a:rPr lang="de-AT" baseline="0" dirty="0" err="1" smtClean="0"/>
              <a:t>i‘ll</a:t>
            </a:r>
            <a:r>
              <a:rPr lang="de-AT" baseline="0" dirty="0" smtClean="0"/>
              <a:t> will </a:t>
            </a:r>
            <a:r>
              <a:rPr lang="de-AT" baseline="0" dirty="0" err="1" smtClean="0"/>
              <a:t>talk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about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Harmonization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OGD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20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aseline="0" dirty="0" smtClean="0"/>
              <a:t>I </a:t>
            </a:r>
            <a:r>
              <a:rPr lang="de-AT" baseline="0" dirty="0" err="1" smtClean="0"/>
              <a:t>had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two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approaches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Implementing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Harmonization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prozess</a:t>
            </a:r>
            <a:endParaRPr lang="de-AT" baseline="0" dirty="0" smtClean="0"/>
          </a:p>
          <a:p>
            <a:endParaRPr lang="de-AT" dirty="0" smtClean="0"/>
          </a:p>
          <a:p>
            <a:r>
              <a:rPr lang="de-AT" dirty="0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first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one</a:t>
            </a:r>
            <a:r>
              <a:rPr lang="de-AT" baseline="0" dirty="0" smtClean="0"/>
              <a:t> was </a:t>
            </a:r>
            <a:r>
              <a:rPr lang="de-AT" baseline="0" dirty="0" err="1" smtClean="0"/>
              <a:t>using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owl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exclusively</a:t>
            </a:r>
            <a:endParaRPr lang="de-AT" baseline="0" dirty="0" smtClean="0"/>
          </a:p>
          <a:p>
            <a:r>
              <a:rPr lang="de-AT" dirty="0" smtClean="0"/>
              <a:t>Same </a:t>
            </a:r>
            <a:r>
              <a:rPr lang="de-AT" dirty="0" err="1" smtClean="0"/>
              <a:t>modeling</a:t>
            </a:r>
            <a:r>
              <a:rPr lang="de-AT" dirty="0" smtClean="0"/>
              <a:t> Pattern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again</a:t>
            </a:r>
            <a:r>
              <a:rPr lang="de-AT" dirty="0" smtClean="0"/>
              <a:t> (</a:t>
            </a:r>
            <a:r>
              <a:rPr lang="de-AT" dirty="0" err="1" smtClean="0"/>
              <a:t>Relationship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transfer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pattern</a:t>
            </a:r>
            <a:r>
              <a:rPr lang="de-AT" baseline="0" dirty="0" smtClean="0"/>
              <a:t>), Draw </a:t>
            </a:r>
            <a:r>
              <a:rPr lang="de-AT" baseline="0" dirty="0" err="1" smtClean="0"/>
              <a:t>inferences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with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little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meaning</a:t>
            </a:r>
            <a:r>
              <a:rPr lang="de-AT" baseline="0" dirty="0" smtClean="0"/>
              <a:t>, </a:t>
            </a:r>
            <a:r>
              <a:rPr lang="de-AT" baseline="0" dirty="0" err="1" smtClean="0"/>
              <a:t>less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likely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reused</a:t>
            </a:r>
            <a:endParaRPr lang="de-AT" baseline="0" dirty="0" smtClean="0"/>
          </a:p>
          <a:p>
            <a:r>
              <a:rPr lang="de-AT" baseline="0" dirty="0" smtClean="0"/>
              <a:t>The </a:t>
            </a:r>
            <a:r>
              <a:rPr lang="de-AT" baseline="0" dirty="0" err="1" smtClean="0"/>
              <a:t>biggest</a:t>
            </a:r>
            <a:r>
              <a:rPr lang="de-AT" baseline="0" dirty="0" smtClean="0"/>
              <a:t> Problem, </a:t>
            </a:r>
            <a:r>
              <a:rPr lang="de-AT" baseline="0" dirty="0" err="1" smtClean="0"/>
              <a:t>only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new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rdf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tripples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statements</a:t>
            </a:r>
            <a:endParaRPr lang="de-AT" baseline="0" dirty="0" smtClean="0"/>
          </a:p>
          <a:p>
            <a:endParaRPr lang="de-AT" baseline="0" dirty="0" smtClean="0"/>
          </a:p>
          <a:p>
            <a:r>
              <a:rPr lang="de-AT" baseline="0" dirty="0" smtClean="0"/>
              <a:t>Alternative: traditional </a:t>
            </a:r>
            <a:r>
              <a:rPr lang="de-AT" baseline="0" dirty="0" err="1" smtClean="0"/>
              <a:t>approach</a:t>
            </a:r>
            <a:endParaRPr lang="de-AT" baseline="0" dirty="0" smtClean="0"/>
          </a:p>
          <a:p>
            <a:r>
              <a:rPr lang="de-AT" baseline="0" dirty="0" err="1" smtClean="0"/>
              <a:t>Using</a:t>
            </a:r>
            <a:r>
              <a:rPr lang="de-AT" baseline="0" dirty="0" smtClean="0"/>
              <a:t> imperative </a:t>
            </a:r>
            <a:r>
              <a:rPr lang="de-AT" baseline="0" dirty="0" err="1" smtClean="0"/>
              <a:t>programming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language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likes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c#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c++</a:t>
            </a:r>
            <a:endParaRPr lang="de-AT" baseline="0" dirty="0" smtClean="0"/>
          </a:p>
          <a:p>
            <a:r>
              <a:rPr lang="de-AT" baseline="0" dirty="0" err="1" smtClean="0"/>
              <a:t>Firing</a:t>
            </a:r>
            <a:r>
              <a:rPr lang="de-AT" baseline="0" dirty="0" smtClean="0"/>
              <a:t> SPARQL </a:t>
            </a:r>
            <a:r>
              <a:rPr lang="de-AT" baseline="0" dirty="0" err="1" smtClean="0"/>
              <a:t>Queries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against</a:t>
            </a:r>
            <a:r>
              <a:rPr lang="de-AT" baseline="0" dirty="0" smtClean="0"/>
              <a:t> a Tripple Store</a:t>
            </a:r>
          </a:p>
          <a:p>
            <a:r>
              <a:rPr lang="de-AT" baseline="0" dirty="0" smtClean="0"/>
              <a:t>Create </a:t>
            </a:r>
            <a:r>
              <a:rPr lang="de-AT" baseline="0" dirty="0" err="1" smtClean="0"/>
              <a:t>new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Observations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based</a:t>
            </a:r>
            <a:r>
              <a:rPr lang="de-AT" baseline="0" dirty="0" smtClean="0"/>
              <a:t> on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results</a:t>
            </a:r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1697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Equivalent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devisor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relational </a:t>
            </a:r>
            <a:r>
              <a:rPr lang="de-AT" baseline="0" dirty="0" err="1" smtClean="0"/>
              <a:t>algebra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aggregates</a:t>
            </a:r>
            <a:r>
              <a:rPr lang="de-AT" baseline="0" dirty="0" smtClean="0"/>
              <a:t> all </a:t>
            </a:r>
            <a:r>
              <a:rPr lang="de-AT" baseline="0" dirty="0" err="1" smtClean="0"/>
              <a:t>statistical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which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can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aggregated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VIenna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423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err="1" smtClean="0"/>
              <a:t>Here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result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Query</a:t>
            </a:r>
          </a:p>
          <a:p>
            <a:endParaRPr lang="de-AT" baseline="0" dirty="0" smtClean="0"/>
          </a:p>
          <a:p>
            <a:r>
              <a:rPr lang="de-AT" baseline="0" dirty="0" err="1" smtClean="0"/>
              <a:t>You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don‘t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take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semantic</a:t>
            </a:r>
            <a:r>
              <a:rPr lang="de-AT" baseline="0" smtClean="0"/>
              <a:t> web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49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 </a:t>
            </a:r>
            <a:r>
              <a:rPr lang="de-AT" dirty="0" err="1" smtClean="0"/>
              <a:t>few</a:t>
            </a:r>
            <a:r>
              <a:rPr lang="de-AT" baseline="0" dirty="0" smtClean="0"/>
              <a:t> Problems I </a:t>
            </a:r>
            <a:r>
              <a:rPr lang="de-AT" baseline="0" dirty="0" err="1" smtClean="0"/>
              <a:t>have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encountered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with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sites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that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publish</a:t>
            </a:r>
            <a:r>
              <a:rPr lang="de-AT" baseline="0" dirty="0" smtClean="0"/>
              <a:t> OGD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that</a:t>
            </a:r>
            <a:r>
              <a:rPr lang="de-AT" baseline="0" dirty="0" smtClean="0"/>
              <a:t>…. </a:t>
            </a:r>
            <a:r>
              <a:rPr lang="de-AT" baseline="0" dirty="0" err="1" smtClean="0"/>
              <a:t>Incomplete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or</a:t>
            </a:r>
            <a:r>
              <a:rPr lang="de-AT" baseline="0" dirty="0" smtClean="0"/>
              <a:t> not </a:t>
            </a:r>
            <a:r>
              <a:rPr lang="de-AT" baseline="0" dirty="0" err="1" smtClean="0"/>
              <a:t>correct</a:t>
            </a:r>
            <a:endParaRPr lang="de-AT" baseline="0" dirty="0" smtClean="0"/>
          </a:p>
          <a:p>
            <a:r>
              <a:rPr lang="de-AT" baseline="0" dirty="0" smtClean="0"/>
              <a:t>This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exspecially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problematic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because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often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text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search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restricted</a:t>
            </a:r>
            <a:endParaRPr lang="de-AT" baseline="0" dirty="0" smtClean="0"/>
          </a:p>
          <a:p>
            <a:r>
              <a:rPr lang="de-AT" baseline="0" dirty="0" err="1" smtClean="0"/>
              <a:t>They</a:t>
            </a:r>
            <a:r>
              <a:rPr lang="de-AT" baseline="0" dirty="0" smtClean="0"/>
              <a:t> also </a:t>
            </a:r>
            <a:r>
              <a:rPr lang="de-AT" baseline="0" dirty="0" err="1" smtClean="0"/>
              <a:t>ignore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semantics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different </a:t>
            </a:r>
            <a:r>
              <a:rPr lang="de-AT" baseline="0" dirty="0" err="1" smtClean="0"/>
              <a:t>terms</a:t>
            </a:r>
            <a:r>
              <a:rPr lang="de-AT" baseline="0" dirty="0" smtClean="0"/>
              <a:t>, 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you‘ll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get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very</a:t>
            </a:r>
            <a:r>
              <a:rPr lang="de-AT" baseline="0" dirty="0" smtClean="0"/>
              <a:t> different </a:t>
            </a:r>
            <a:r>
              <a:rPr lang="de-AT" baseline="0" dirty="0" err="1" smtClean="0"/>
              <a:t>search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results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very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similar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search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terms</a:t>
            </a:r>
            <a:endParaRPr lang="de-AT" baseline="0" dirty="0" smtClean="0"/>
          </a:p>
          <a:p>
            <a:endParaRPr lang="de-AT" dirty="0" smtClean="0"/>
          </a:p>
          <a:p>
            <a:r>
              <a:rPr lang="de-AT" dirty="0" err="1" smtClean="0"/>
              <a:t>Because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no</a:t>
            </a:r>
            <a:r>
              <a:rPr lang="de-AT" baseline="0" dirty="0" smtClean="0"/>
              <a:t> uniform </a:t>
            </a:r>
            <a:r>
              <a:rPr lang="de-AT" baseline="0" dirty="0" err="1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model</a:t>
            </a:r>
            <a:r>
              <a:rPr lang="de-AT" baseline="0" dirty="0" smtClean="0"/>
              <a:t> OGD…</a:t>
            </a:r>
          </a:p>
          <a:p>
            <a:r>
              <a:rPr lang="de-AT" dirty="0" smtClean="0"/>
              <a:t>This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happens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course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because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published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autonomously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by</a:t>
            </a:r>
            <a:r>
              <a:rPr lang="de-AT" baseline="0" dirty="0" smtClean="0"/>
              <a:t> different </a:t>
            </a:r>
            <a:r>
              <a:rPr lang="de-AT" baseline="0" dirty="0" err="1" smtClean="0"/>
              <a:t>entities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government</a:t>
            </a:r>
            <a:endParaRPr lang="de-AT" dirty="0" smtClean="0"/>
          </a:p>
          <a:p>
            <a:endParaRPr lang="de-AT" baseline="0" dirty="0" smtClean="0"/>
          </a:p>
          <a:p>
            <a:r>
              <a:rPr lang="de-AT" baseline="0" dirty="0" err="1" smtClean="0"/>
              <a:t>We‘ll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take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look</a:t>
            </a:r>
            <a:r>
              <a:rPr lang="de-AT" baseline="0" dirty="0" smtClean="0"/>
              <a:t> on </a:t>
            </a:r>
            <a:r>
              <a:rPr lang="de-AT" baseline="0" dirty="0" err="1" smtClean="0"/>
              <a:t>how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address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Issues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with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Semantic</a:t>
            </a:r>
            <a:r>
              <a:rPr lang="de-AT" baseline="0" dirty="0" smtClean="0"/>
              <a:t> Webtechnologies, at least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up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certain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extent</a:t>
            </a:r>
            <a:endParaRPr lang="de-AT" baseline="0" dirty="0" smtClean="0"/>
          </a:p>
          <a:p>
            <a:endParaRPr lang="de-AT" baseline="0" dirty="0" smtClean="0"/>
          </a:p>
          <a:p>
            <a:endParaRPr lang="de-AT" baseline="0" dirty="0" smtClean="0"/>
          </a:p>
          <a:p>
            <a:endParaRPr lang="de-AT" baseline="0" dirty="0" smtClean="0"/>
          </a:p>
          <a:p>
            <a:endParaRPr lang="de-AT" baseline="0" dirty="0" smtClean="0"/>
          </a:p>
          <a:p>
            <a:r>
              <a:rPr lang="de-AT" dirty="0" smtClean="0"/>
              <a:t>Lösung</a:t>
            </a:r>
            <a:r>
              <a:rPr lang="de-AT" baseline="0" dirty="0" smtClean="0"/>
              <a:t> mit semantischen Webtechnologien angestrebt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626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aseline="0" dirty="0" err="1" smtClean="0"/>
              <a:t>How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can</a:t>
            </a:r>
            <a:r>
              <a:rPr lang="de-AT" baseline="0" dirty="0" smtClean="0"/>
              <a:t> OGD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represented</a:t>
            </a:r>
            <a:r>
              <a:rPr lang="de-AT" baseline="0" dirty="0" smtClean="0"/>
              <a:t> in RDF</a:t>
            </a:r>
          </a:p>
          <a:p>
            <a:r>
              <a:rPr lang="de-AT" baseline="0" dirty="0" err="1" smtClean="0"/>
              <a:t>Fairly</a:t>
            </a:r>
            <a:r>
              <a:rPr lang="de-AT" baseline="0" dirty="0" smtClean="0"/>
              <a:t> easy</a:t>
            </a:r>
          </a:p>
          <a:p>
            <a:r>
              <a:rPr lang="de-AT" baseline="0" dirty="0" smtClean="0"/>
              <a:t>A Property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each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Column</a:t>
            </a:r>
            <a:endParaRPr lang="de-AT" baseline="0" dirty="0" smtClean="0"/>
          </a:p>
          <a:p>
            <a:r>
              <a:rPr lang="de-AT" baseline="0" dirty="0" smtClean="0"/>
              <a:t>An Individual (Blank </a:t>
            </a:r>
            <a:r>
              <a:rPr lang="de-AT" baseline="0" dirty="0" err="1" smtClean="0"/>
              <a:t>Node</a:t>
            </a:r>
            <a:r>
              <a:rPr lang="de-AT" baseline="0" dirty="0" smtClean="0"/>
              <a:t>)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each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Row</a:t>
            </a:r>
            <a:endParaRPr lang="de-AT" baseline="0" dirty="0" smtClean="0"/>
          </a:p>
          <a:p>
            <a:r>
              <a:rPr lang="de-AT" baseline="0" dirty="0" smtClean="0"/>
              <a:t>Connect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Individuals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with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Literals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through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these</a:t>
            </a:r>
            <a:r>
              <a:rPr lang="de-AT" baseline="0" dirty="0" smtClean="0"/>
              <a:t> Properties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94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aseline="0" dirty="0" smtClean="0"/>
              <a:t>Reference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literal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not </a:t>
            </a:r>
            <a:r>
              <a:rPr lang="de-AT" baseline="0" dirty="0" err="1" smtClean="0"/>
              <a:t>ver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formaly</a:t>
            </a:r>
            <a:r>
              <a:rPr lang="de-AT" baseline="0" dirty="0" smtClean="0"/>
              <a:t> (</a:t>
            </a:r>
            <a:r>
              <a:rPr lang="de-AT" baseline="0" dirty="0" err="1" smtClean="0"/>
              <a:t>There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not </a:t>
            </a:r>
            <a:r>
              <a:rPr lang="de-AT" baseline="0" dirty="0" err="1" smtClean="0"/>
              <a:t>much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meaning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defined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here</a:t>
            </a:r>
            <a:r>
              <a:rPr lang="de-AT" baseline="0" dirty="0" smtClean="0"/>
              <a:t>)</a:t>
            </a:r>
          </a:p>
          <a:p>
            <a:r>
              <a:rPr lang="de-AT" baseline="0" dirty="0" err="1" smtClean="0"/>
              <a:t>Referencing</a:t>
            </a:r>
            <a:r>
              <a:rPr lang="de-AT" baseline="0" dirty="0" smtClean="0"/>
              <a:t> an </a:t>
            </a:r>
            <a:r>
              <a:rPr lang="de-AT" baseline="0" dirty="0" err="1" smtClean="0"/>
              <a:t>Individuals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which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represents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spatial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Object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has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property</a:t>
            </a:r>
            <a:r>
              <a:rPr lang="de-AT" baseline="0" dirty="0" smtClean="0"/>
              <a:t> „</a:t>
            </a:r>
            <a:r>
              <a:rPr lang="de-AT" baseline="0" dirty="0" err="1" smtClean="0"/>
              <a:t>districtCode</a:t>
            </a:r>
            <a:r>
              <a:rPr lang="de-AT" baseline="0" dirty="0" smtClean="0"/>
              <a:t>“ </a:t>
            </a:r>
            <a:r>
              <a:rPr lang="de-AT" baseline="0" dirty="0" err="1" smtClean="0"/>
              <a:t>preferable</a:t>
            </a:r>
            <a:endParaRPr lang="de-AT" baseline="0" dirty="0" smtClean="0"/>
          </a:p>
          <a:p>
            <a:r>
              <a:rPr lang="de-AT" baseline="0" dirty="0" smtClean="0"/>
              <a:t>This </a:t>
            </a:r>
            <a:r>
              <a:rPr lang="de-AT" baseline="0" dirty="0" err="1" smtClean="0"/>
              <a:t>helps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user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find additional </a:t>
            </a:r>
            <a:r>
              <a:rPr lang="de-AT" baseline="0" dirty="0" err="1" smtClean="0"/>
              <a:t>information</a:t>
            </a:r>
            <a:endParaRPr lang="de-AT" baseline="0" dirty="0" smtClean="0"/>
          </a:p>
          <a:p>
            <a:r>
              <a:rPr lang="de-AT" baseline="0" dirty="0" err="1" smtClean="0"/>
              <a:t>Because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you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don‘t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want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reinvent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wheel</a:t>
            </a:r>
            <a:r>
              <a:rPr lang="de-AT" baseline="0" dirty="0" smtClean="0"/>
              <a:t> but </a:t>
            </a:r>
            <a:r>
              <a:rPr lang="de-AT" baseline="0" dirty="0" err="1" smtClean="0"/>
              <a:t>you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want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increase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cross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linking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data</a:t>
            </a:r>
            <a:r>
              <a:rPr lang="de-AT" baseline="0" dirty="0" smtClean="0"/>
              <a:t> </a:t>
            </a:r>
            <a:r>
              <a:rPr lang="de-AT" baseline="0" dirty="0" err="1" smtClean="0"/>
              <a:t>you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should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reference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existing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ontologies</a:t>
            </a:r>
            <a:endParaRPr lang="de-AT" baseline="0" dirty="0" smtClean="0"/>
          </a:p>
          <a:p>
            <a:r>
              <a:rPr lang="de-AT" baseline="0" dirty="0" smtClean="0"/>
              <a:t>Like </a:t>
            </a:r>
            <a:r>
              <a:rPr lang="de-AT" baseline="0" dirty="0" err="1" smtClean="0"/>
              <a:t>GeoNames</a:t>
            </a:r>
            <a:endParaRPr lang="de-AT" baseline="0" dirty="0" smtClean="0"/>
          </a:p>
          <a:p>
            <a:r>
              <a:rPr lang="de-AT" baseline="0" dirty="0" err="1" smtClean="0"/>
              <a:t>expressiveness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868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29" noProof="0" dirty="0" err="1" smtClean="0"/>
              <a:t>Geonames</a:t>
            </a:r>
            <a:r>
              <a:rPr lang="en-029" noProof="0" dirty="0" smtClean="0"/>
              <a:t> is a database which stores spatial objects </a:t>
            </a:r>
          </a:p>
          <a:p>
            <a:r>
              <a:rPr lang="en-029" baseline="0" noProof="0" dirty="0" smtClean="0"/>
              <a:t>And connects them with various labels</a:t>
            </a:r>
          </a:p>
          <a:p>
            <a:r>
              <a:rPr lang="en-029" noProof="0" dirty="0" smtClean="0"/>
              <a:t>These spatial</a:t>
            </a:r>
            <a:r>
              <a:rPr lang="en-029" baseline="0" noProof="0" dirty="0" smtClean="0"/>
              <a:t> objects can also be shown on shown on a map, as us see here</a:t>
            </a:r>
          </a:p>
          <a:p>
            <a:r>
              <a:rPr lang="en-029" baseline="0" noProof="0" dirty="0" smtClean="0"/>
              <a:t>The important part is, that there is </a:t>
            </a:r>
            <a:r>
              <a:rPr lang="en-029" baseline="0" noProof="0" dirty="0" err="1" smtClean="0"/>
              <a:t>rdf</a:t>
            </a:r>
            <a:r>
              <a:rPr lang="en-029" baseline="0" noProof="0" dirty="0" smtClean="0"/>
              <a:t> encoding for these features</a:t>
            </a:r>
            <a:endParaRPr lang="en-029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185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Location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map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contains</a:t>
            </a:r>
            <a:r>
              <a:rPr lang="de-AT" baseline="0" dirty="0" smtClean="0"/>
              <a:t> a link </a:t>
            </a:r>
            <a:r>
              <a:rPr lang="de-AT" baseline="0" dirty="0" err="1" smtClean="0"/>
              <a:t>to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previous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slide</a:t>
            </a:r>
            <a:endParaRPr lang="de-AT" baseline="0" dirty="0" smtClean="0"/>
          </a:p>
          <a:p>
            <a:r>
              <a:rPr lang="de-AT" baseline="0" dirty="0" smtClean="0"/>
              <a:t>WGS 84 Koordinaten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theFeature</a:t>
            </a:r>
            <a:endParaRPr lang="de-AT" baseline="0" dirty="0" smtClean="0"/>
          </a:p>
          <a:p>
            <a:r>
              <a:rPr lang="de-AT" baseline="0" dirty="0" smtClean="0"/>
              <a:t>Administrative </a:t>
            </a:r>
            <a:r>
              <a:rPr lang="de-AT" baseline="0" dirty="0" err="1" smtClean="0"/>
              <a:t>Hierarchy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Feature, ist </a:t>
            </a:r>
            <a:r>
              <a:rPr lang="de-AT" baseline="0" dirty="0" err="1" smtClean="0"/>
              <a:t>ancestors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it‘s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descendants</a:t>
            </a:r>
            <a:endParaRPr lang="de-AT" baseline="0" dirty="0" smtClean="0"/>
          </a:p>
          <a:p>
            <a:r>
              <a:rPr lang="de-AT" b="1" baseline="0" dirty="0" smtClean="0"/>
              <a:t>Vor allem Administrative Hierarchie von Interesse!</a:t>
            </a:r>
          </a:p>
          <a:p>
            <a:r>
              <a:rPr lang="de-AT" b="1" baseline="0" dirty="0" smtClean="0"/>
              <a:t>ADM1 = States (</a:t>
            </a:r>
            <a:r>
              <a:rPr lang="de-AT" b="1" baseline="0" dirty="0" err="1" smtClean="0"/>
              <a:t>Lower</a:t>
            </a:r>
            <a:r>
              <a:rPr lang="de-AT" b="1" baseline="0" dirty="0" smtClean="0"/>
              <a:t> Austria)</a:t>
            </a:r>
          </a:p>
          <a:p>
            <a:r>
              <a:rPr lang="de-AT" b="1" baseline="0" dirty="0" smtClean="0"/>
              <a:t>ADM2 = Political </a:t>
            </a:r>
            <a:r>
              <a:rPr lang="de-AT" b="1" baseline="0" dirty="0" err="1" smtClean="0"/>
              <a:t>district</a:t>
            </a:r>
            <a:endParaRPr lang="de-AT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218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Harmonization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spatial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reference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of</a:t>
            </a:r>
            <a:r>
              <a:rPr lang="de-AT" baseline="0" dirty="0" smtClean="0"/>
              <a:t> OGD </a:t>
            </a:r>
            <a:r>
              <a:rPr lang="de-AT" baseline="0" dirty="0" err="1" smtClean="0"/>
              <a:t>there</a:t>
            </a:r>
            <a:endParaRPr lang="de-AT" baseline="0" dirty="0" smtClean="0"/>
          </a:p>
          <a:p>
            <a:r>
              <a:rPr lang="de-AT" baseline="0" dirty="0" err="1" smtClean="0"/>
              <a:t>GeoNames</a:t>
            </a:r>
            <a:r>
              <a:rPr lang="de-AT" baseline="0" dirty="0" smtClean="0"/>
              <a:t> a </a:t>
            </a:r>
            <a:r>
              <a:rPr lang="de-AT" baseline="0" dirty="0" err="1" smtClean="0"/>
              <a:t>bit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sloppy</a:t>
            </a:r>
            <a:r>
              <a:rPr lang="de-AT" baseline="0" dirty="0" smtClean="0"/>
              <a:t> on </a:t>
            </a:r>
            <a:r>
              <a:rPr lang="de-AT" baseline="0" dirty="0" err="1" smtClean="0"/>
              <a:t>modeling</a:t>
            </a:r>
            <a:endParaRPr lang="de-AT" baseline="0" dirty="0" smtClean="0"/>
          </a:p>
          <a:p>
            <a:r>
              <a:rPr lang="de-AT" baseline="0" dirty="0" smtClean="0"/>
              <a:t>Create additional Properties</a:t>
            </a:r>
          </a:p>
          <a:p>
            <a:r>
              <a:rPr lang="de-AT" baseline="0" dirty="0" smtClean="0"/>
              <a:t>Set Relations </a:t>
            </a:r>
            <a:r>
              <a:rPr lang="de-AT" baseline="0" dirty="0" err="1" smtClean="0"/>
              <a:t>using</a:t>
            </a:r>
            <a:r>
              <a:rPr lang="de-AT" baseline="0" dirty="0" smtClean="0"/>
              <a:t> SPARQL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140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Temporal </a:t>
            </a:r>
            <a:r>
              <a:rPr lang="de-AT" dirty="0" err="1" smtClean="0"/>
              <a:t>reference</a:t>
            </a:r>
            <a:r>
              <a:rPr lang="de-AT" dirty="0" smtClean="0"/>
              <a:t> 	OWL-Time	</a:t>
            </a:r>
          </a:p>
          <a:p>
            <a:r>
              <a:rPr lang="de-AT" dirty="0" err="1" smtClean="0"/>
              <a:t>Ontology</a:t>
            </a:r>
            <a:r>
              <a:rPr lang="de-AT" dirty="0" smtClean="0"/>
              <a:t> </a:t>
            </a:r>
            <a:r>
              <a:rPr lang="de-AT" dirty="0" err="1" smtClean="0"/>
              <a:t>which</a:t>
            </a:r>
            <a:r>
              <a:rPr lang="de-AT" dirty="0" smtClean="0"/>
              <a:t> </a:t>
            </a:r>
            <a:r>
              <a:rPr lang="de-AT" dirty="0" err="1" smtClean="0"/>
              <a:t>represents</a:t>
            </a:r>
            <a:r>
              <a:rPr lang="de-AT" dirty="0" smtClean="0"/>
              <a:t> temporal </a:t>
            </a:r>
            <a:r>
              <a:rPr lang="de-AT" dirty="0" err="1" smtClean="0"/>
              <a:t>concepts</a:t>
            </a:r>
            <a:r>
              <a:rPr lang="de-AT" dirty="0" smtClean="0"/>
              <a:t> like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intervals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instants</a:t>
            </a:r>
            <a:endParaRPr lang="de-AT" dirty="0" smtClean="0"/>
          </a:p>
          <a:p>
            <a:r>
              <a:rPr lang="de-AT" dirty="0" smtClean="0"/>
              <a:t>These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Concepts</a:t>
            </a:r>
            <a:r>
              <a:rPr lang="de-AT" baseline="0" dirty="0" smtClean="0"/>
              <a:t> will </a:t>
            </a:r>
            <a:r>
              <a:rPr lang="de-AT" baseline="0" dirty="0" err="1" smtClean="0"/>
              <a:t>be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represented</a:t>
            </a:r>
            <a:r>
              <a:rPr lang="de-AT" baseline="0" dirty="0" smtClean="0"/>
              <a:t> as </a:t>
            </a:r>
            <a:r>
              <a:rPr lang="de-AT" baseline="0" dirty="0" err="1" smtClean="0"/>
              <a:t>Individuals</a:t>
            </a:r>
            <a:endParaRPr lang="de-AT" baseline="0" dirty="0" smtClean="0"/>
          </a:p>
          <a:p>
            <a:endParaRPr lang="de-AT" dirty="0" smtClean="0"/>
          </a:p>
          <a:p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don‘t</a:t>
            </a:r>
            <a:r>
              <a:rPr lang="de-AT" dirty="0" smtClean="0"/>
              <a:t> </a:t>
            </a:r>
            <a:r>
              <a:rPr lang="de-AT" dirty="0" err="1" smtClean="0"/>
              <a:t>want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create</a:t>
            </a:r>
            <a:r>
              <a:rPr lang="de-AT" dirty="0" smtClean="0"/>
              <a:t>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individuals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every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appliations</a:t>
            </a:r>
            <a:endParaRPr lang="de-AT" dirty="0" smtClean="0"/>
          </a:p>
          <a:p>
            <a:r>
              <a:rPr lang="de-A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UK/British </a:t>
            </a:r>
            <a:r>
              <a:rPr lang="de-A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calendar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      </a:t>
            </a:r>
            <a:r>
              <a:rPr lang="de-A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Gregorian</a:t>
            </a:r>
            <a:r>
              <a:rPr lang="de-A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de-A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calendar</a:t>
            </a:r>
            <a:r>
              <a:rPr lang="de-A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   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modern UK/British government business calendar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AT" dirty="0" smtClean="0"/>
          </a:p>
          <a:p>
            <a:r>
              <a:rPr lang="de-A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data.gov.uk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92B1E-7982-4191-9B1B-BAD65154F039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532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504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610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17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072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74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892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526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435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809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83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766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318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738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658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9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222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65A6-9AC0-44DE-801D-090413D86A89}" type="datetimeFigureOut">
              <a:rPr lang="de-AT" smtClean="0"/>
              <a:t>09.07.2014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67B0D4-2635-4F14-B205-0BE6F40A43C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076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5" r:id="rId1"/>
    <p:sldLayoutId id="2147485656" r:id="rId2"/>
    <p:sldLayoutId id="2147485657" r:id="rId3"/>
    <p:sldLayoutId id="2147485658" r:id="rId4"/>
    <p:sldLayoutId id="2147485659" r:id="rId5"/>
    <p:sldLayoutId id="2147485660" r:id="rId6"/>
    <p:sldLayoutId id="2147485661" r:id="rId7"/>
    <p:sldLayoutId id="2147485662" r:id="rId8"/>
    <p:sldLayoutId id="2147485663" r:id="rId9"/>
    <p:sldLayoutId id="2147485664" r:id="rId10"/>
    <p:sldLayoutId id="2147485665" r:id="rId11"/>
    <p:sldLayoutId id="2147485666" r:id="rId12"/>
    <p:sldLayoutId id="2147485667" r:id="rId13"/>
    <p:sldLayoutId id="2147485668" r:id="rId14"/>
    <p:sldLayoutId id="2147485669" r:id="rId15"/>
    <p:sldLayoutId id="21474856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3406" y="972152"/>
            <a:ext cx="10319657" cy="30628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Formal Representation and Harmonization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Open </a:t>
            </a:r>
            <a:r>
              <a:rPr lang="en-US" b="1" dirty="0"/>
              <a:t>Government Data with </a:t>
            </a:r>
            <a:br>
              <a:rPr lang="en-US" b="1" dirty="0"/>
            </a:br>
            <a:r>
              <a:rPr lang="en-US" b="1" dirty="0"/>
              <a:t>Semantic Web Technologies</a:t>
            </a:r>
            <a:endParaRPr lang="de-AT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3406" y="5382307"/>
            <a:ext cx="9144000" cy="1655762"/>
          </a:xfrm>
        </p:spPr>
        <p:txBody>
          <a:bodyPr/>
          <a:lstStyle/>
          <a:p>
            <a:r>
              <a:rPr lang="de-AT" dirty="0" smtClean="0"/>
              <a:t>Markus </a:t>
            </a:r>
            <a:r>
              <a:rPr lang="de-AT" dirty="0" err="1" smtClean="0"/>
              <a:t>Ungersböck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35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9303117" cy="1004664"/>
          </a:xfrm>
        </p:spPr>
        <p:txBody>
          <a:bodyPr>
            <a:normAutofit/>
          </a:bodyPr>
          <a:lstStyle/>
          <a:p>
            <a:r>
              <a:rPr lang="de-AT" dirty="0" smtClean="0"/>
              <a:t>Temporal Dimension (OWL-Time)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Year 2013, an interval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76" y="2399016"/>
            <a:ext cx="9136062" cy="29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9303117" cy="1004664"/>
          </a:xfrm>
        </p:spPr>
        <p:txBody>
          <a:bodyPr>
            <a:normAutofit/>
          </a:bodyPr>
          <a:lstStyle/>
          <a:p>
            <a:r>
              <a:rPr lang="de-AT" dirty="0" smtClean="0"/>
              <a:t>Temporal Dimension (OWL-Time)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beginning of the year 2013, an instant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153" y="2248748"/>
            <a:ext cx="7125170" cy="417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ID" dirty="0" smtClean="0"/>
              <a:t>Thematic Dimension (SKOS/SDMX)</a:t>
            </a:r>
            <a:endParaRPr lang="en-ID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SDMX – Statistical Data and Metadata </a:t>
            </a:r>
            <a:r>
              <a:rPr lang="en-US" sz="2400" dirty="0" err="1" smtClean="0"/>
              <a:t>eXchange</a:t>
            </a:r>
            <a:endParaRPr lang="en-US" sz="2400" dirty="0" smtClean="0"/>
          </a:p>
          <a:p>
            <a:r>
              <a:rPr lang="en-US" sz="2400" dirty="0" smtClean="0"/>
              <a:t>Standardization Initiative</a:t>
            </a:r>
          </a:p>
          <a:p>
            <a:r>
              <a:rPr lang="en-US" sz="2400" dirty="0" smtClean="0"/>
              <a:t>Cross Domain Concepts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7" y="3271735"/>
            <a:ext cx="8618435" cy="19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ID" dirty="0"/>
              <a:t>Thematic Dimension (SKOS/SDMX)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BZ" sz="2400" dirty="0" smtClean="0"/>
              <a:t>Code List</a:t>
            </a:r>
          </a:p>
          <a:p>
            <a:endParaRPr lang="en-BZ" sz="2400" dirty="0" smtClean="0"/>
          </a:p>
          <a:p>
            <a:endParaRPr lang="en-BZ" sz="2400" dirty="0" smtClean="0"/>
          </a:p>
          <a:p>
            <a:endParaRPr lang="en-BZ" sz="2400" dirty="0" smtClean="0"/>
          </a:p>
          <a:p>
            <a:endParaRPr lang="en-BZ" sz="2400" dirty="0" smtClean="0"/>
          </a:p>
          <a:p>
            <a:endParaRPr lang="en-BZ" sz="2400" dirty="0" smtClean="0"/>
          </a:p>
          <a:p>
            <a:endParaRPr lang="en-BZ" sz="2400" dirty="0" smtClean="0"/>
          </a:p>
          <a:p>
            <a:r>
              <a:rPr lang="en-BZ" sz="2400" dirty="0" smtClean="0"/>
              <a:t>RDF encoding using SKOS</a:t>
            </a:r>
          </a:p>
          <a:p>
            <a:pPr marL="0" indent="0">
              <a:buNone/>
            </a:pPr>
            <a:endParaRPr lang="en-BZ" sz="2400" dirty="0" smtClean="0"/>
          </a:p>
          <a:p>
            <a:endParaRPr lang="en-BZ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73" y="2247719"/>
            <a:ext cx="5753903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de-AT" dirty="0" smtClean="0"/>
              <a:t>Data Cube </a:t>
            </a:r>
            <a:r>
              <a:rPr lang="de-AT" dirty="0" err="1" smtClean="0"/>
              <a:t>Vocabulary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6" y="1800224"/>
            <a:ext cx="9117013" cy="461962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Representation of multi-dimensional data</a:t>
            </a:r>
          </a:p>
          <a:p>
            <a:r>
              <a:rPr lang="en-US" sz="2400" dirty="0" smtClean="0"/>
              <a:t>Reference of related datasets and concepts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Collections of data (</a:t>
            </a:r>
            <a:r>
              <a:rPr lang="en-US" sz="2400" dirty="0" err="1" smtClean="0"/>
              <a:t>qb:DataSet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Define their structure (</a:t>
            </a:r>
            <a:r>
              <a:rPr lang="en-US" sz="2400" dirty="0" err="1" smtClean="0"/>
              <a:t>qb:DataStructureDefinition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Representation of the data (</a:t>
            </a:r>
            <a:r>
              <a:rPr lang="en-US" sz="2400" dirty="0" err="1" smtClean="0"/>
              <a:t>qb:Observation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Fixing dimension reference (</a:t>
            </a:r>
            <a:r>
              <a:rPr lang="en-US" sz="2400" dirty="0" err="1" smtClean="0"/>
              <a:t>qb:Slice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35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/>
          <a:lstStyle/>
          <a:p>
            <a:r>
              <a:rPr lang="de-AT" dirty="0"/>
              <a:t>Data Cube </a:t>
            </a:r>
            <a:r>
              <a:rPr lang="de-AT" dirty="0" err="1"/>
              <a:t>Vocabulary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Female population of </a:t>
            </a:r>
            <a:r>
              <a:rPr lang="en-US" sz="2400" dirty="0" err="1" smtClean="0"/>
              <a:t>Meidling</a:t>
            </a:r>
            <a:r>
              <a:rPr lang="en-US" sz="2400" dirty="0" smtClean="0"/>
              <a:t> in 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57" y="2246757"/>
            <a:ext cx="9109517" cy="42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/>
          <a:lstStyle/>
          <a:p>
            <a:r>
              <a:rPr lang="de-AT" dirty="0"/>
              <a:t>Data Cube </a:t>
            </a:r>
            <a:r>
              <a:rPr lang="de-AT" dirty="0" err="1"/>
              <a:t>Vocabulary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Fixing gender and temporal reference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38" y="2324222"/>
            <a:ext cx="9212262" cy="40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/>
          <a:lstStyle/>
          <a:p>
            <a:r>
              <a:rPr lang="de-AT" dirty="0"/>
              <a:t>Data Cube </a:t>
            </a:r>
            <a:r>
              <a:rPr lang="de-AT" dirty="0" err="1"/>
              <a:t>Vocabulary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Defining the structure of multidimensional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01" y="2271712"/>
            <a:ext cx="9256379" cy="41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US" dirty="0" smtClean="0"/>
              <a:t>Representation of OGD - Benefits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Semantic Similarity</a:t>
            </a:r>
          </a:p>
          <a:p>
            <a:r>
              <a:rPr lang="en-US" sz="2400" dirty="0" smtClean="0"/>
              <a:t>Formal representation of meaning</a:t>
            </a:r>
          </a:p>
          <a:p>
            <a:r>
              <a:rPr lang="en-US" sz="2400" dirty="0" smtClean="0"/>
              <a:t>Distributed and open infrastructure</a:t>
            </a:r>
          </a:p>
          <a:p>
            <a:r>
              <a:rPr lang="en-US" sz="2400" dirty="0" smtClean="0"/>
              <a:t>Networking, additional information</a:t>
            </a:r>
          </a:p>
          <a:p>
            <a:r>
              <a:rPr lang="en-US" sz="2400" dirty="0" smtClean="0"/>
              <a:t>Queries using SPARQL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380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US" dirty="0" smtClean="0"/>
              <a:t>Harmonization of OGD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Matching of spatial, temporal and thematic granularity of statistical data</a:t>
            </a:r>
          </a:p>
          <a:p>
            <a:endParaRPr lang="en-US" sz="2200" dirty="0" smtClean="0"/>
          </a:p>
          <a:p>
            <a:r>
              <a:rPr lang="en-US" sz="2400" dirty="0" smtClean="0"/>
              <a:t>Use case</a:t>
            </a:r>
          </a:p>
          <a:p>
            <a:pPr lvl="1"/>
            <a:r>
              <a:rPr lang="en-US" sz="2200" dirty="0" smtClean="0"/>
              <a:t>Population of Vienna only on district level</a:t>
            </a:r>
          </a:p>
          <a:p>
            <a:pPr lvl="1"/>
            <a:r>
              <a:rPr lang="en-US" sz="2200" dirty="0" smtClean="0"/>
              <a:t>Aggregation from district level to state level</a:t>
            </a:r>
          </a:p>
          <a:p>
            <a:pPr lvl="1"/>
            <a:endParaRPr lang="en-US" sz="2200" dirty="0" smtClean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11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638299"/>
            <a:ext cx="8915400" cy="49453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Open Government Data Issues</a:t>
            </a:r>
            <a:endParaRPr lang="en-US" sz="2200" dirty="0" smtClean="0"/>
          </a:p>
          <a:p>
            <a:r>
              <a:rPr lang="en-US" sz="2400" dirty="0" smtClean="0"/>
              <a:t>Representation of OGD</a:t>
            </a:r>
          </a:p>
          <a:p>
            <a:pPr lvl="1"/>
            <a:r>
              <a:rPr lang="en-US" sz="2200" dirty="0" smtClean="0"/>
              <a:t>Simple RDF Representation</a:t>
            </a:r>
          </a:p>
          <a:p>
            <a:pPr lvl="1"/>
            <a:r>
              <a:rPr lang="en-US" sz="2200" dirty="0" smtClean="0"/>
              <a:t>Spatial Dimension (</a:t>
            </a:r>
            <a:r>
              <a:rPr lang="en-US" sz="2200" dirty="0" err="1" smtClean="0"/>
              <a:t>GeoNames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Temporal Dimension (OWL-Time)</a:t>
            </a:r>
          </a:p>
          <a:p>
            <a:pPr lvl="1"/>
            <a:r>
              <a:rPr lang="en-US" sz="2200" dirty="0" smtClean="0"/>
              <a:t>Thematic </a:t>
            </a:r>
            <a:r>
              <a:rPr lang="en-US" sz="2200" dirty="0"/>
              <a:t>Dimension </a:t>
            </a:r>
            <a:r>
              <a:rPr lang="en-US" sz="2200" dirty="0" smtClean="0"/>
              <a:t>(SKOS, SDMX)</a:t>
            </a:r>
          </a:p>
          <a:p>
            <a:pPr lvl="1"/>
            <a:r>
              <a:rPr lang="en-US" sz="2200" dirty="0" smtClean="0"/>
              <a:t>Data Cube Vocabulary</a:t>
            </a:r>
            <a:endParaRPr lang="en-US" sz="2400" dirty="0" smtClean="0"/>
          </a:p>
          <a:p>
            <a:r>
              <a:rPr lang="en-US" sz="2400" dirty="0" smtClean="0"/>
              <a:t>Harmonization of OGD</a:t>
            </a:r>
          </a:p>
          <a:p>
            <a:pPr lvl="1"/>
            <a:r>
              <a:rPr lang="en-US" sz="2200" dirty="0" smtClean="0"/>
              <a:t>OWL</a:t>
            </a:r>
          </a:p>
          <a:p>
            <a:pPr lvl="1"/>
            <a:r>
              <a:rPr lang="en-US" sz="2200" dirty="0" smtClean="0"/>
              <a:t>SPARQL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5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GB" dirty="0"/>
              <a:t>Harmonization of OGD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GB" sz="2400" dirty="0"/>
              <a:t>Harmonization </a:t>
            </a:r>
            <a:r>
              <a:rPr lang="en-GB" sz="2400" dirty="0" smtClean="0"/>
              <a:t>using</a:t>
            </a:r>
            <a:r>
              <a:rPr lang="de-AT" sz="2400" dirty="0" smtClean="0"/>
              <a:t> OWL</a:t>
            </a:r>
          </a:p>
          <a:p>
            <a:pPr lvl="1"/>
            <a:r>
              <a:rPr lang="en-GB" sz="2200" dirty="0" smtClean="0"/>
              <a:t>Complex models</a:t>
            </a:r>
          </a:p>
          <a:p>
            <a:pPr lvl="1"/>
            <a:r>
              <a:rPr lang="en-GB" sz="2200" dirty="0" smtClean="0"/>
              <a:t>High modelling overhead</a:t>
            </a:r>
          </a:p>
          <a:p>
            <a:pPr lvl="1"/>
            <a:r>
              <a:rPr lang="en-GB" sz="2200" dirty="0"/>
              <a:t>New</a:t>
            </a:r>
            <a:r>
              <a:rPr lang="de-AT" sz="2200" dirty="0"/>
              <a:t> </a:t>
            </a:r>
            <a:r>
              <a:rPr lang="en-AU" sz="2200" dirty="0"/>
              <a:t>Individuals</a:t>
            </a:r>
            <a:r>
              <a:rPr lang="de-AT" sz="2200" dirty="0"/>
              <a:t> </a:t>
            </a:r>
            <a:r>
              <a:rPr lang="en-GB" sz="2200" dirty="0"/>
              <a:t>cannot be </a:t>
            </a:r>
            <a:r>
              <a:rPr lang="en-GB" sz="2200" dirty="0" smtClean="0"/>
              <a:t>inferred</a:t>
            </a:r>
          </a:p>
          <a:p>
            <a:pPr lvl="1"/>
            <a:r>
              <a:rPr lang="en-GB" sz="2200" dirty="0" smtClean="0"/>
              <a:t>Classification </a:t>
            </a:r>
            <a:r>
              <a:rPr lang="en-GB" sz="2200" dirty="0"/>
              <a:t>of aggregatable Slices</a:t>
            </a:r>
            <a:endParaRPr lang="en-GB" sz="2200" dirty="0" smtClean="0"/>
          </a:p>
          <a:p>
            <a:pPr lvl="1"/>
            <a:endParaRPr lang="de-AT" sz="2200" dirty="0"/>
          </a:p>
          <a:p>
            <a:r>
              <a:rPr lang="en-GB" sz="2400" dirty="0"/>
              <a:t>Harmonization </a:t>
            </a:r>
            <a:r>
              <a:rPr lang="en-GB" sz="2400" dirty="0" smtClean="0"/>
              <a:t>using</a:t>
            </a:r>
            <a:r>
              <a:rPr lang="de-AT" sz="2400" dirty="0" smtClean="0"/>
              <a:t> SPARQL</a:t>
            </a:r>
          </a:p>
          <a:p>
            <a:pPr lvl="1"/>
            <a:r>
              <a:rPr lang="en-BZ" sz="2200" dirty="0" smtClean="0"/>
              <a:t>Periodic execution</a:t>
            </a:r>
          </a:p>
          <a:p>
            <a:pPr lvl="1"/>
            <a:r>
              <a:rPr lang="en-IE" sz="2200" dirty="0" smtClean="0"/>
              <a:t>Define</a:t>
            </a:r>
            <a:r>
              <a:rPr lang="de-AT" sz="2200" dirty="0" smtClean="0"/>
              <a:t> Aggregates </a:t>
            </a:r>
            <a:r>
              <a:rPr lang="en-BZ" sz="2200" dirty="0" smtClean="0"/>
              <a:t>as </a:t>
            </a:r>
            <a:r>
              <a:rPr lang="en-GB" sz="2200" dirty="0" smtClean="0"/>
              <a:t>new Observations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26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GB" dirty="0" smtClean="0"/>
              <a:t>Harmonization of OGD - SPARQL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638299"/>
            <a:ext cx="8915400" cy="4619626"/>
          </a:xfrm>
        </p:spPr>
        <p:txBody>
          <a:bodyPr>
            <a:normAutofit/>
          </a:bodyPr>
          <a:lstStyle/>
          <a:p>
            <a:r>
              <a:rPr lang="de-AT" sz="2400" dirty="0" smtClean="0"/>
              <a:t>Divisor (Relational Algebra)</a:t>
            </a:r>
            <a:endParaRPr lang="en-GB" sz="2000" dirty="0" smtClean="0"/>
          </a:p>
          <a:p>
            <a:pPr marL="0" indent="0">
              <a:buNone/>
            </a:pPr>
            <a:endParaRPr lang="de-AT" sz="24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38" y="2096783"/>
            <a:ext cx="9122343" cy="45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GB" dirty="0"/>
              <a:t>Harmonization of OGD </a:t>
            </a:r>
            <a:r>
              <a:rPr lang="de-AT" dirty="0" smtClean="0"/>
              <a:t>- SPARQL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Female Population of Vienna: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Comparison:</a:t>
            </a:r>
          </a:p>
          <a:p>
            <a:pPr lvl="1"/>
            <a:r>
              <a:rPr lang="en-GB" sz="2200" dirty="0" smtClean="0"/>
              <a:t>No conceptualization </a:t>
            </a:r>
          </a:p>
          <a:p>
            <a:pPr lvl="1"/>
            <a:r>
              <a:rPr lang="en-GB" sz="2200" dirty="0" smtClean="0"/>
              <a:t>No inferences</a:t>
            </a:r>
          </a:p>
          <a:p>
            <a:pPr lvl="1"/>
            <a:r>
              <a:rPr lang="en-GB" sz="2200" dirty="0" smtClean="0"/>
              <a:t>No </a:t>
            </a:r>
            <a:r>
              <a:rPr lang="en-GB" sz="2200" smtClean="0"/>
              <a:t>benefit of using </a:t>
            </a:r>
            <a:r>
              <a:rPr lang="en-GB" sz="2200" dirty="0" smtClean="0"/>
              <a:t>Semantic Web technologies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58" y="2705070"/>
            <a:ext cx="7072647" cy="62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70692" y="2438400"/>
            <a:ext cx="10866437" cy="270093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Thank you </a:t>
            </a:r>
            <a:br>
              <a:rPr lang="en-GB" b="1" dirty="0" smtClean="0"/>
            </a:br>
            <a:r>
              <a:rPr lang="en-GB" b="1" dirty="0" smtClean="0"/>
              <a:t>for your attention!</a:t>
            </a:r>
            <a:endParaRPr lang="en-GB" b="1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655762" y="5348879"/>
            <a:ext cx="8915399" cy="1126283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46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GB" dirty="0" smtClean="0"/>
              <a:t>Open Government Data Issues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Incomplete metadata</a:t>
            </a:r>
          </a:p>
          <a:p>
            <a:r>
              <a:rPr lang="en-US" sz="2400" dirty="0" smtClean="0"/>
              <a:t>Text search restricted to </a:t>
            </a:r>
            <a:r>
              <a:rPr lang="en-US" sz="2400" dirty="0"/>
              <a:t>metadata</a:t>
            </a:r>
            <a:endParaRPr lang="en-US" sz="2400" dirty="0" smtClean="0"/>
          </a:p>
          <a:p>
            <a:r>
              <a:rPr lang="en-US" sz="2400" dirty="0" smtClean="0"/>
              <a:t>Text search without semantics</a:t>
            </a:r>
          </a:p>
          <a:p>
            <a:endParaRPr lang="en-US" sz="2400" dirty="0" smtClean="0"/>
          </a:p>
          <a:p>
            <a:r>
              <a:rPr lang="en-US" sz="2400" dirty="0" smtClean="0"/>
              <a:t>OGD with similar thematic has</a:t>
            </a:r>
          </a:p>
          <a:p>
            <a:pPr lvl="1"/>
            <a:r>
              <a:rPr lang="en-US" sz="2200" dirty="0" smtClean="0"/>
              <a:t>Different structure</a:t>
            </a:r>
          </a:p>
          <a:p>
            <a:pPr lvl="1"/>
            <a:r>
              <a:rPr lang="en-US" sz="2200" dirty="0" smtClean="0"/>
              <a:t>Different number of dimensions</a:t>
            </a:r>
          </a:p>
          <a:p>
            <a:pPr lvl="1"/>
            <a:r>
              <a:rPr lang="en-US" sz="2200" dirty="0" smtClean="0"/>
              <a:t>Different granularity of dimensions</a:t>
            </a:r>
          </a:p>
        </p:txBody>
      </p:sp>
    </p:spTree>
    <p:extLst>
      <p:ext uri="{BB962C8B-B14F-4D97-AF65-F5344CB8AC3E}">
        <p14:creationId xmlns:p14="http://schemas.microsoft.com/office/powerpoint/2010/main" val="18787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US" dirty="0"/>
              <a:t>Representation </a:t>
            </a:r>
            <a:r>
              <a:rPr lang="de-AT" dirty="0" smtClean="0"/>
              <a:t>in </a:t>
            </a:r>
            <a:r>
              <a:rPr lang="de-AT" dirty="0"/>
              <a:t>RDF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Population of the first district of Vienna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Representation in RDF</a:t>
            </a:r>
            <a:endParaRPr lang="en-US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58" y="2307157"/>
            <a:ext cx="7145954" cy="63817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157" y="3747649"/>
            <a:ext cx="5964568" cy="24115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157" y="3779944"/>
            <a:ext cx="5964568" cy="24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>
            <a:normAutofit/>
          </a:bodyPr>
          <a:lstStyle/>
          <a:p>
            <a:r>
              <a:rPr lang="en-US" dirty="0" smtClean="0"/>
              <a:t>Formal Representation of Dimensions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formality: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Higher formality: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Solution: Reference of existing ontologies</a:t>
            </a:r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57" y="2390736"/>
            <a:ext cx="4590474" cy="7334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157" y="3714711"/>
            <a:ext cx="5129738" cy="18764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156" y="2390736"/>
            <a:ext cx="4699601" cy="7334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156" y="3757351"/>
            <a:ext cx="5150554" cy="18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/>
          <a:lstStyle/>
          <a:p>
            <a:r>
              <a:rPr lang="de-AT" dirty="0" err="1" smtClean="0"/>
              <a:t>GeoNames</a:t>
            </a:r>
            <a:r>
              <a:rPr lang="de-AT" dirty="0" smtClean="0"/>
              <a:t> – First </a:t>
            </a:r>
            <a:r>
              <a:rPr lang="de-AT" dirty="0" err="1" smtClean="0"/>
              <a:t>district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Vienna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s-ES" sz="2400" dirty="0"/>
              <a:t>ita kasd gubergren, no sea taki</a:t>
            </a:r>
            <a:r>
              <a:rPr lang="de-AT" sz="2400" dirty="0" err="1" smtClean="0"/>
              <a:t>Fg</a:t>
            </a:r>
            <a:endParaRPr lang="de-AT" sz="2400" dirty="0" smtClean="0"/>
          </a:p>
          <a:p>
            <a:r>
              <a:rPr lang="en-US" sz="2400" dirty="0" err="1"/>
              <a:t>kasd</a:t>
            </a:r>
            <a:r>
              <a:rPr lang="en-US" sz="2400" dirty="0"/>
              <a:t> </a:t>
            </a:r>
            <a:r>
              <a:rPr lang="en-US" sz="2400" dirty="0" err="1"/>
              <a:t>gubergren</a:t>
            </a:r>
            <a:r>
              <a:rPr lang="en-US" sz="2400" dirty="0"/>
              <a:t>, no sea </a:t>
            </a:r>
            <a:r>
              <a:rPr lang="en-US" sz="2400" dirty="0" err="1"/>
              <a:t>takimata</a:t>
            </a:r>
            <a:r>
              <a:rPr lang="en-US" sz="2400" dirty="0"/>
              <a:t> </a:t>
            </a:r>
            <a:r>
              <a:rPr lang="en-US" sz="2400" dirty="0" err="1"/>
              <a:t>sanctus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Lorem</a:t>
            </a:r>
            <a:r>
              <a:rPr lang="en-US" sz="2400" dirty="0"/>
              <a:t> </a:t>
            </a:r>
            <a:r>
              <a:rPr lang="en-US" sz="2400" dirty="0" err="1"/>
              <a:t>ipsum</a:t>
            </a:r>
            <a:r>
              <a:rPr lang="en-US" sz="2400" dirty="0"/>
              <a:t> dolor sit </a:t>
            </a:r>
            <a:r>
              <a:rPr lang="en-US" sz="2400" dirty="0" err="1"/>
              <a:t>amet</a:t>
            </a:r>
            <a:r>
              <a:rPr lang="en-US" sz="2400" dirty="0"/>
              <a:t>.</a:t>
            </a:r>
            <a:endParaRPr lang="de-AT" sz="2400" dirty="0" smtClean="0"/>
          </a:p>
          <a:p>
            <a:r>
              <a:rPr lang="de-AT" sz="2400" dirty="0" err="1"/>
              <a:t>sed</a:t>
            </a:r>
            <a:r>
              <a:rPr lang="de-AT" sz="2400" dirty="0"/>
              <a:t> </a:t>
            </a:r>
            <a:r>
              <a:rPr lang="de-AT" sz="2400" dirty="0" err="1"/>
              <a:t>diam</a:t>
            </a:r>
            <a:r>
              <a:rPr lang="de-AT" sz="2400" dirty="0"/>
              <a:t> </a:t>
            </a:r>
            <a:r>
              <a:rPr lang="de-AT" sz="2400" dirty="0" err="1"/>
              <a:t>nonumy</a:t>
            </a:r>
            <a:r>
              <a:rPr lang="de-AT" sz="2400" dirty="0"/>
              <a:t> </a:t>
            </a:r>
            <a:r>
              <a:rPr lang="de-AT" sz="2400" dirty="0" err="1"/>
              <a:t>eirmod</a:t>
            </a:r>
            <a:r>
              <a:rPr lang="de-AT" sz="2400" dirty="0"/>
              <a:t> </a:t>
            </a:r>
            <a:r>
              <a:rPr lang="de-AT" sz="2400" dirty="0" err="1"/>
              <a:t>tempor</a:t>
            </a:r>
            <a:r>
              <a:rPr lang="de-AT" sz="2400" dirty="0"/>
              <a:t> </a:t>
            </a:r>
            <a:r>
              <a:rPr lang="de-AT" sz="2400" dirty="0" err="1"/>
              <a:t>invidunt</a:t>
            </a:r>
            <a:r>
              <a:rPr lang="de-AT" sz="2400" dirty="0"/>
              <a:t> </a:t>
            </a:r>
            <a:r>
              <a:rPr lang="de-AT" sz="2400" dirty="0" err="1"/>
              <a:t>ut</a:t>
            </a:r>
            <a:r>
              <a:rPr lang="de-AT" sz="2400" dirty="0"/>
              <a:t> </a:t>
            </a:r>
            <a:r>
              <a:rPr lang="de-AT" sz="2400" dirty="0" err="1"/>
              <a:t>labore</a:t>
            </a:r>
            <a:r>
              <a:rPr lang="de-AT" sz="2400" dirty="0"/>
              <a:t> et </a:t>
            </a:r>
            <a:r>
              <a:rPr lang="de-AT" sz="2400" dirty="0" err="1"/>
              <a:t>dolore</a:t>
            </a:r>
            <a:r>
              <a:rPr lang="de-AT" sz="2400" dirty="0"/>
              <a:t> magna </a:t>
            </a:r>
            <a:r>
              <a:rPr lang="de-AT" sz="2400" dirty="0" err="1"/>
              <a:t>aliquyam</a:t>
            </a:r>
            <a:r>
              <a:rPr lang="de-AT" sz="2400" dirty="0"/>
              <a:t> </a:t>
            </a:r>
            <a:r>
              <a:rPr lang="de-AT" sz="2400" dirty="0" err="1"/>
              <a:t>erat</a:t>
            </a:r>
            <a:r>
              <a:rPr lang="de-AT" sz="2400" dirty="0"/>
              <a:t>, </a:t>
            </a:r>
            <a:r>
              <a:rPr lang="de-AT" sz="2400" dirty="0" err="1"/>
              <a:t>sed</a:t>
            </a:r>
            <a:r>
              <a:rPr lang="de-AT" sz="2400" dirty="0"/>
              <a:t> </a:t>
            </a:r>
            <a:r>
              <a:rPr lang="de-AT" sz="2400" dirty="0" err="1"/>
              <a:t>diam</a:t>
            </a:r>
            <a:r>
              <a:rPr lang="de-AT" sz="2400" dirty="0"/>
              <a:t> </a:t>
            </a:r>
            <a:r>
              <a:rPr lang="de-AT" sz="2400" dirty="0" err="1"/>
              <a:t>voluptua</a:t>
            </a:r>
            <a:r>
              <a:rPr lang="de-AT" sz="2400" dirty="0"/>
              <a:t>. At </a:t>
            </a:r>
            <a:r>
              <a:rPr lang="de-AT" sz="2400" dirty="0" err="1"/>
              <a:t>vero</a:t>
            </a:r>
            <a:r>
              <a:rPr lang="de-AT" sz="2400" dirty="0"/>
              <a:t> </a:t>
            </a:r>
            <a:r>
              <a:rPr lang="de-AT" sz="2400" dirty="0" err="1"/>
              <a:t>eos</a:t>
            </a:r>
            <a:r>
              <a:rPr lang="de-AT" sz="2400" dirty="0"/>
              <a:t> et </a:t>
            </a:r>
            <a:r>
              <a:rPr lang="de-AT" sz="2400" dirty="0" err="1"/>
              <a:t>accusam</a:t>
            </a:r>
            <a:r>
              <a:rPr lang="de-AT" sz="2400" dirty="0"/>
              <a:t> et </a:t>
            </a:r>
            <a:r>
              <a:rPr lang="de-AT" sz="2400" dirty="0" err="1"/>
              <a:t>justo</a:t>
            </a:r>
            <a:r>
              <a:rPr lang="de-AT" sz="2400" dirty="0"/>
              <a:t> </a:t>
            </a:r>
            <a:r>
              <a:rPr lang="de-AT" sz="2400" dirty="0" err="1"/>
              <a:t>duo</a:t>
            </a:r>
            <a:r>
              <a:rPr lang="de-AT" sz="2400" dirty="0"/>
              <a:t> </a:t>
            </a:r>
            <a:r>
              <a:rPr lang="de-AT" sz="2400" dirty="0" err="1"/>
              <a:t>dolores</a:t>
            </a:r>
            <a:r>
              <a:rPr lang="de-AT" sz="2400" dirty="0"/>
              <a:t> et </a:t>
            </a:r>
            <a:r>
              <a:rPr lang="de-AT" sz="2400" dirty="0" err="1"/>
              <a:t>ea</a:t>
            </a:r>
            <a:r>
              <a:rPr lang="de-AT" sz="2400" dirty="0"/>
              <a:t> </a:t>
            </a:r>
            <a:r>
              <a:rPr lang="de-AT" sz="2400" dirty="0" err="1"/>
              <a:t>rebum</a:t>
            </a:r>
            <a:r>
              <a:rPr lang="de-AT" sz="2400" dirty="0"/>
              <a:t>.</a:t>
            </a:r>
            <a:endParaRPr lang="de-AT" sz="2400" dirty="0" smtClean="0"/>
          </a:p>
          <a:p>
            <a:r>
              <a:rPr lang="de-AT" sz="2400" dirty="0"/>
              <a:t>Stet </a:t>
            </a:r>
            <a:r>
              <a:rPr lang="de-AT" sz="2400" dirty="0" err="1"/>
              <a:t>clita</a:t>
            </a:r>
            <a:r>
              <a:rPr lang="de-AT" sz="2400" dirty="0"/>
              <a:t> </a:t>
            </a:r>
            <a:r>
              <a:rPr lang="de-AT" sz="2400" dirty="0" err="1"/>
              <a:t>kasd</a:t>
            </a:r>
            <a:r>
              <a:rPr lang="de-AT" sz="2400" dirty="0"/>
              <a:t> </a:t>
            </a:r>
            <a:r>
              <a:rPr lang="de-AT" sz="2400" dirty="0" err="1"/>
              <a:t>gubergren</a:t>
            </a:r>
            <a:r>
              <a:rPr lang="de-AT" sz="2400" dirty="0"/>
              <a:t>, </a:t>
            </a:r>
            <a:r>
              <a:rPr lang="de-AT" sz="2400" dirty="0" err="1"/>
              <a:t>no</a:t>
            </a:r>
            <a:r>
              <a:rPr lang="de-AT" sz="2400" dirty="0"/>
              <a:t> </a:t>
            </a:r>
            <a:r>
              <a:rPr lang="de-AT" sz="2400" dirty="0" err="1"/>
              <a:t>sea</a:t>
            </a:r>
            <a:r>
              <a:rPr lang="de-AT" sz="2400" dirty="0"/>
              <a:t> </a:t>
            </a:r>
            <a:r>
              <a:rPr lang="de-AT" sz="2400" dirty="0" err="1"/>
              <a:t>takimata</a:t>
            </a:r>
            <a:r>
              <a:rPr lang="de-AT" sz="2400" dirty="0"/>
              <a:t> sanctus </a:t>
            </a:r>
            <a:r>
              <a:rPr lang="de-AT" sz="2400" dirty="0" err="1"/>
              <a:t>est</a:t>
            </a:r>
            <a:r>
              <a:rPr lang="de-AT" sz="2400" dirty="0"/>
              <a:t> </a:t>
            </a:r>
            <a:r>
              <a:rPr lang="de-AT" sz="2400" dirty="0" err="1"/>
              <a:t>Lorem</a:t>
            </a:r>
            <a:r>
              <a:rPr lang="de-AT" sz="2400" dirty="0"/>
              <a:t> </a:t>
            </a:r>
            <a:r>
              <a:rPr lang="de-AT" sz="2400" dirty="0" err="1"/>
              <a:t>ipsum</a:t>
            </a:r>
            <a:r>
              <a:rPr lang="de-AT" sz="2400" dirty="0"/>
              <a:t> </a:t>
            </a:r>
            <a:r>
              <a:rPr lang="de-AT" sz="2400" dirty="0" err="1"/>
              <a:t>dolor</a:t>
            </a:r>
            <a:r>
              <a:rPr lang="de-AT" sz="2400" dirty="0"/>
              <a:t> </a:t>
            </a:r>
            <a:r>
              <a:rPr lang="de-AT" sz="2400" dirty="0" err="1"/>
              <a:t>sit</a:t>
            </a:r>
            <a:r>
              <a:rPr lang="de-AT" sz="2400" dirty="0"/>
              <a:t> </a:t>
            </a:r>
            <a:r>
              <a:rPr lang="de-AT" sz="2400" dirty="0" err="1"/>
              <a:t>amet</a:t>
            </a:r>
            <a:r>
              <a:rPr lang="de-AT" sz="2400" dirty="0" smtClean="0"/>
              <a:t>.</a:t>
            </a:r>
          </a:p>
          <a:p>
            <a:r>
              <a:rPr lang="de-AT" sz="2400" dirty="0" err="1"/>
              <a:t>Lorem</a:t>
            </a:r>
            <a:r>
              <a:rPr lang="de-AT" sz="2400" dirty="0"/>
              <a:t> </a:t>
            </a:r>
            <a:r>
              <a:rPr lang="de-AT" sz="2400" dirty="0" err="1"/>
              <a:t>ipsum</a:t>
            </a:r>
            <a:r>
              <a:rPr lang="de-AT" sz="2400" dirty="0"/>
              <a:t> </a:t>
            </a:r>
            <a:r>
              <a:rPr lang="de-AT" sz="2400" dirty="0" err="1"/>
              <a:t>dolor</a:t>
            </a:r>
            <a:r>
              <a:rPr lang="de-AT" sz="2400" dirty="0"/>
              <a:t> </a:t>
            </a:r>
            <a:r>
              <a:rPr lang="de-AT" sz="2400" dirty="0" err="1"/>
              <a:t>sit</a:t>
            </a:r>
            <a:r>
              <a:rPr lang="de-AT" sz="2400" dirty="0"/>
              <a:t> </a:t>
            </a:r>
            <a:r>
              <a:rPr lang="de-AT" sz="2400" dirty="0" err="1"/>
              <a:t>amet</a:t>
            </a:r>
            <a:r>
              <a:rPr lang="de-AT" sz="2400" dirty="0"/>
              <a:t>, </a:t>
            </a:r>
            <a:r>
              <a:rPr lang="de-AT" sz="2400" dirty="0" err="1"/>
              <a:t>consetetur</a:t>
            </a:r>
            <a:r>
              <a:rPr lang="de-AT" sz="2400" dirty="0"/>
              <a:t> </a:t>
            </a:r>
            <a:r>
              <a:rPr lang="de-AT" sz="2400" dirty="0" err="1"/>
              <a:t>sadipscing</a:t>
            </a:r>
            <a:r>
              <a:rPr lang="de-AT" sz="2400" dirty="0"/>
              <a:t> </a:t>
            </a:r>
            <a:r>
              <a:rPr lang="de-AT" sz="2400" dirty="0" err="1"/>
              <a:t>elitr</a:t>
            </a:r>
            <a:r>
              <a:rPr lang="de-AT" sz="2400" dirty="0"/>
              <a:t>, </a:t>
            </a:r>
            <a:r>
              <a:rPr lang="de-AT" sz="2400" dirty="0" err="1"/>
              <a:t>sed</a:t>
            </a:r>
            <a:r>
              <a:rPr lang="de-AT" sz="2400" dirty="0"/>
              <a:t> </a:t>
            </a:r>
            <a:r>
              <a:rPr lang="de-AT" sz="2400" dirty="0" err="1"/>
              <a:t>diam</a:t>
            </a:r>
            <a:r>
              <a:rPr lang="de-AT" sz="2400" dirty="0"/>
              <a:t> </a:t>
            </a:r>
            <a:r>
              <a:rPr lang="de-AT" sz="2400" dirty="0" err="1"/>
              <a:t>nonumy</a:t>
            </a:r>
            <a:r>
              <a:rPr lang="de-AT" sz="2400" dirty="0"/>
              <a:t> </a:t>
            </a:r>
            <a:r>
              <a:rPr lang="de-AT" sz="2400" dirty="0" err="1"/>
              <a:t>eirmod</a:t>
            </a:r>
            <a:r>
              <a:rPr lang="de-AT" sz="2400" dirty="0"/>
              <a:t> </a:t>
            </a:r>
            <a:r>
              <a:rPr lang="de-AT" sz="2400" dirty="0" err="1"/>
              <a:t>tempor</a:t>
            </a:r>
            <a:r>
              <a:rPr lang="de-AT" sz="2400" dirty="0"/>
              <a:t> </a:t>
            </a:r>
            <a:r>
              <a:rPr lang="de-AT" sz="2400" dirty="0" err="1"/>
              <a:t>invidunt</a:t>
            </a:r>
            <a:r>
              <a:rPr lang="de-AT" sz="2400" dirty="0"/>
              <a:t> </a:t>
            </a:r>
            <a:r>
              <a:rPr lang="de-AT" sz="2400" dirty="0" err="1"/>
              <a:t>ut</a:t>
            </a:r>
            <a:r>
              <a:rPr lang="de-AT" sz="2400" dirty="0"/>
              <a:t> </a:t>
            </a:r>
            <a:r>
              <a:rPr lang="de-AT" sz="2400" dirty="0" err="1"/>
              <a:t>labore</a:t>
            </a:r>
            <a:endParaRPr lang="de-AT" sz="2400" dirty="0" smtClean="0"/>
          </a:p>
          <a:p>
            <a:endParaRPr lang="de-AT" sz="2400" dirty="0"/>
          </a:p>
        </p:txBody>
      </p:sp>
      <p:sp>
        <p:nvSpPr>
          <p:cNvPr id="4" name="Rechteck 3"/>
          <p:cNvSpPr/>
          <p:nvPr/>
        </p:nvSpPr>
        <p:spPr>
          <a:xfrm>
            <a:off x="0" y="1228725"/>
            <a:ext cx="12192000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725"/>
            <a:ext cx="12253375" cy="56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8911687" cy="1004664"/>
          </a:xfrm>
        </p:spPr>
        <p:txBody>
          <a:bodyPr/>
          <a:lstStyle/>
          <a:p>
            <a:r>
              <a:rPr lang="de-AT" dirty="0" err="1" smtClean="0"/>
              <a:t>GeoNames</a:t>
            </a:r>
            <a:r>
              <a:rPr lang="de-AT" dirty="0" smtClean="0"/>
              <a:t> – RDF Encoding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s-ES" sz="2400" dirty="0"/>
              <a:t>ita kasd gubergren, no sea taki</a:t>
            </a:r>
            <a:r>
              <a:rPr lang="de-AT" sz="2400" dirty="0" err="1" smtClean="0"/>
              <a:t>Fg</a:t>
            </a:r>
            <a:endParaRPr lang="de-AT" sz="2400" dirty="0" smtClean="0"/>
          </a:p>
          <a:p>
            <a:r>
              <a:rPr lang="en-US" sz="2400" dirty="0" err="1"/>
              <a:t>kasd</a:t>
            </a:r>
            <a:r>
              <a:rPr lang="en-US" sz="2400" dirty="0"/>
              <a:t> </a:t>
            </a:r>
            <a:r>
              <a:rPr lang="en-US" sz="2400" dirty="0" err="1"/>
              <a:t>gubergren</a:t>
            </a:r>
            <a:r>
              <a:rPr lang="en-US" sz="2400" dirty="0"/>
              <a:t>, no sea </a:t>
            </a:r>
            <a:r>
              <a:rPr lang="en-US" sz="2400" dirty="0" err="1"/>
              <a:t>takimata</a:t>
            </a:r>
            <a:r>
              <a:rPr lang="en-US" sz="2400" dirty="0"/>
              <a:t> </a:t>
            </a:r>
            <a:r>
              <a:rPr lang="en-US" sz="2400" dirty="0" err="1"/>
              <a:t>sanctus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Lorem</a:t>
            </a:r>
            <a:r>
              <a:rPr lang="en-US" sz="2400" dirty="0"/>
              <a:t> </a:t>
            </a:r>
            <a:r>
              <a:rPr lang="en-US" sz="2400" dirty="0" err="1"/>
              <a:t>ipsum</a:t>
            </a:r>
            <a:r>
              <a:rPr lang="en-US" sz="2400" dirty="0"/>
              <a:t> dolor sit </a:t>
            </a:r>
            <a:r>
              <a:rPr lang="en-US" sz="2400" dirty="0" err="1"/>
              <a:t>amet</a:t>
            </a:r>
            <a:r>
              <a:rPr lang="en-US" sz="2400" dirty="0"/>
              <a:t>.</a:t>
            </a:r>
            <a:endParaRPr lang="de-AT" sz="2400" dirty="0" smtClean="0"/>
          </a:p>
          <a:p>
            <a:r>
              <a:rPr lang="de-AT" sz="2400" dirty="0" err="1"/>
              <a:t>sed</a:t>
            </a:r>
            <a:r>
              <a:rPr lang="de-AT" sz="2400" dirty="0"/>
              <a:t> </a:t>
            </a:r>
            <a:r>
              <a:rPr lang="de-AT" sz="2400" dirty="0" err="1"/>
              <a:t>diam</a:t>
            </a:r>
            <a:r>
              <a:rPr lang="de-AT" sz="2400" dirty="0"/>
              <a:t> </a:t>
            </a:r>
            <a:r>
              <a:rPr lang="de-AT" sz="2400" dirty="0" err="1"/>
              <a:t>nonumy</a:t>
            </a:r>
            <a:r>
              <a:rPr lang="de-AT" sz="2400" dirty="0"/>
              <a:t> </a:t>
            </a:r>
            <a:r>
              <a:rPr lang="de-AT" sz="2400" dirty="0" err="1"/>
              <a:t>eirmod</a:t>
            </a:r>
            <a:r>
              <a:rPr lang="de-AT" sz="2400" dirty="0"/>
              <a:t> </a:t>
            </a:r>
            <a:r>
              <a:rPr lang="de-AT" sz="2400" dirty="0" err="1"/>
              <a:t>tempor</a:t>
            </a:r>
            <a:r>
              <a:rPr lang="de-AT" sz="2400" dirty="0"/>
              <a:t> </a:t>
            </a:r>
            <a:r>
              <a:rPr lang="de-AT" sz="2400" dirty="0" err="1"/>
              <a:t>invidunt</a:t>
            </a:r>
            <a:r>
              <a:rPr lang="de-AT" sz="2400" dirty="0"/>
              <a:t> </a:t>
            </a:r>
            <a:r>
              <a:rPr lang="de-AT" sz="2400" dirty="0" err="1"/>
              <a:t>ut</a:t>
            </a:r>
            <a:r>
              <a:rPr lang="de-AT" sz="2400" dirty="0"/>
              <a:t> </a:t>
            </a:r>
            <a:r>
              <a:rPr lang="de-AT" sz="2400" dirty="0" err="1"/>
              <a:t>labore</a:t>
            </a:r>
            <a:r>
              <a:rPr lang="de-AT" sz="2400" dirty="0"/>
              <a:t> et </a:t>
            </a:r>
            <a:r>
              <a:rPr lang="de-AT" sz="2400" dirty="0" err="1"/>
              <a:t>dolore</a:t>
            </a:r>
            <a:r>
              <a:rPr lang="de-AT" sz="2400" dirty="0"/>
              <a:t> magna </a:t>
            </a:r>
            <a:r>
              <a:rPr lang="de-AT" sz="2400" dirty="0" err="1"/>
              <a:t>aliquyam</a:t>
            </a:r>
            <a:r>
              <a:rPr lang="de-AT" sz="2400" dirty="0"/>
              <a:t> </a:t>
            </a:r>
            <a:r>
              <a:rPr lang="de-AT" sz="2400" dirty="0" err="1"/>
              <a:t>erat</a:t>
            </a:r>
            <a:r>
              <a:rPr lang="de-AT" sz="2400" dirty="0"/>
              <a:t>, </a:t>
            </a:r>
            <a:r>
              <a:rPr lang="de-AT" sz="2400" dirty="0" err="1"/>
              <a:t>sed</a:t>
            </a:r>
            <a:r>
              <a:rPr lang="de-AT" sz="2400" dirty="0"/>
              <a:t> </a:t>
            </a:r>
            <a:r>
              <a:rPr lang="de-AT" sz="2400" dirty="0" err="1"/>
              <a:t>diam</a:t>
            </a:r>
            <a:r>
              <a:rPr lang="de-AT" sz="2400" dirty="0"/>
              <a:t> </a:t>
            </a:r>
            <a:r>
              <a:rPr lang="de-AT" sz="2400" dirty="0" err="1"/>
              <a:t>voluptua</a:t>
            </a:r>
            <a:r>
              <a:rPr lang="de-AT" sz="2400" dirty="0"/>
              <a:t>. At </a:t>
            </a:r>
            <a:r>
              <a:rPr lang="de-AT" sz="2400" dirty="0" err="1"/>
              <a:t>vero</a:t>
            </a:r>
            <a:r>
              <a:rPr lang="de-AT" sz="2400" dirty="0"/>
              <a:t> </a:t>
            </a:r>
            <a:r>
              <a:rPr lang="de-AT" sz="2400" dirty="0" err="1"/>
              <a:t>eos</a:t>
            </a:r>
            <a:r>
              <a:rPr lang="de-AT" sz="2400" dirty="0"/>
              <a:t> et </a:t>
            </a:r>
            <a:r>
              <a:rPr lang="de-AT" sz="2400" dirty="0" err="1"/>
              <a:t>accusam</a:t>
            </a:r>
            <a:r>
              <a:rPr lang="de-AT" sz="2400" dirty="0"/>
              <a:t> et </a:t>
            </a:r>
            <a:r>
              <a:rPr lang="de-AT" sz="2400" dirty="0" err="1"/>
              <a:t>justo</a:t>
            </a:r>
            <a:r>
              <a:rPr lang="de-AT" sz="2400" dirty="0"/>
              <a:t> </a:t>
            </a:r>
            <a:r>
              <a:rPr lang="de-AT" sz="2400" dirty="0" err="1"/>
              <a:t>duo</a:t>
            </a:r>
            <a:r>
              <a:rPr lang="de-AT" sz="2400" dirty="0"/>
              <a:t> </a:t>
            </a:r>
            <a:r>
              <a:rPr lang="de-AT" sz="2400" dirty="0" err="1"/>
              <a:t>dolores</a:t>
            </a:r>
            <a:r>
              <a:rPr lang="de-AT" sz="2400" dirty="0"/>
              <a:t> et </a:t>
            </a:r>
            <a:r>
              <a:rPr lang="de-AT" sz="2400" dirty="0" err="1"/>
              <a:t>ea</a:t>
            </a:r>
            <a:r>
              <a:rPr lang="de-AT" sz="2400" dirty="0"/>
              <a:t> </a:t>
            </a:r>
            <a:r>
              <a:rPr lang="de-AT" sz="2400" dirty="0" err="1"/>
              <a:t>rebum</a:t>
            </a:r>
            <a:r>
              <a:rPr lang="de-AT" sz="2400" dirty="0"/>
              <a:t>.</a:t>
            </a:r>
            <a:endParaRPr lang="de-AT" sz="2400" dirty="0" smtClean="0"/>
          </a:p>
          <a:p>
            <a:r>
              <a:rPr lang="de-AT" sz="2400" dirty="0"/>
              <a:t>Stet </a:t>
            </a:r>
            <a:r>
              <a:rPr lang="de-AT" sz="2400" dirty="0" err="1"/>
              <a:t>clita</a:t>
            </a:r>
            <a:r>
              <a:rPr lang="de-AT" sz="2400" dirty="0"/>
              <a:t> </a:t>
            </a:r>
            <a:r>
              <a:rPr lang="de-AT" sz="2400" dirty="0" err="1"/>
              <a:t>kasd</a:t>
            </a:r>
            <a:r>
              <a:rPr lang="de-AT" sz="2400" dirty="0"/>
              <a:t> </a:t>
            </a:r>
            <a:r>
              <a:rPr lang="de-AT" sz="2400" dirty="0" err="1"/>
              <a:t>gubergren</a:t>
            </a:r>
            <a:r>
              <a:rPr lang="de-AT" sz="2400" dirty="0"/>
              <a:t>, </a:t>
            </a:r>
            <a:r>
              <a:rPr lang="de-AT" sz="2400" dirty="0" err="1"/>
              <a:t>no</a:t>
            </a:r>
            <a:r>
              <a:rPr lang="de-AT" sz="2400" dirty="0"/>
              <a:t> </a:t>
            </a:r>
            <a:r>
              <a:rPr lang="de-AT" sz="2400" dirty="0" err="1"/>
              <a:t>sea</a:t>
            </a:r>
            <a:r>
              <a:rPr lang="de-AT" sz="2400" dirty="0"/>
              <a:t> </a:t>
            </a:r>
            <a:r>
              <a:rPr lang="de-AT" sz="2400" dirty="0" err="1"/>
              <a:t>takimata</a:t>
            </a:r>
            <a:r>
              <a:rPr lang="de-AT" sz="2400" dirty="0"/>
              <a:t> sanctus </a:t>
            </a:r>
            <a:r>
              <a:rPr lang="de-AT" sz="2400" dirty="0" err="1"/>
              <a:t>est</a:t>
            </a:r>
            <a:r>
              <a:rPr lang="de-AT" sz="2400" dirty="0"/>
              <a:t> </a:t>
            </a:r>
            <a:r>
              <a:rPr lang="de-AT" sz="2400" dirty="0" err="1"/>
              <a:t>Lorem</a:t>
            </a:r>
            <a:r>
              <a:rPr lang="de-AT" sz="2400" dirty="0"/>
              <a:t> </a:t>
            </a:r>
            <a:r>
              <a:rPr lang="de-AT" sz="2400" dirty="0" err="1"/>
              <a:t>ipsum</a:t>
            </a:r>
            <a:r>
              <a:rPr lang="de-AT" sz="2400" dirty="0"/>
              <a:t> </a:t>
            </a:r>
            <a:r>
              <a:rPr lang="de-AT" sz="2400" dirty="0" err="1"/>
              <a:t>dolor</a:t>
            </a:r>
            <a:r>
              <a:rPr lang="de-AT" sz="2400" dirty="0"/>
              <a:t> </a:t>
            </a:r>
            <a:r>
              <a:rPr lang="de-AT" sz="2400" dirty="0" err="1"/>
              <a:t>sit</a:t>
            </a:r>
            <a:r>
              <a:rPr lang="de-AT" sz="2400" dirty="0"/>
              <a:t> </a:t>
            </a:r>
            <a:r>
              <a:rPr lang="de-AT" sz="2400" dirty="0" err="1"/>
              <a:t>amet</a:t>
            </a:r>
            <a:r>
              <a:rPr lang="de-AT" sz="2400" dirty="0" smtClean="0"/>
              <a:t>.</a:t>
            </a:r>
          </a:p>
          <a:p>
            <a:r>
              <a:rPr lang="de-AT" sz="2400" dirty="0" err="1"/>
              <a:t>Lorem</a:t>
            </a:r>
            <a:r>
              <a:rPr lang="de-AT" sz="2400" dirty="0"/>
              <a:t> </a:t>
            </a:r>
            <a:r>
              <a:rPr lang="de-AT" sz="2400" dirty="0" err="1"/>
              <a:t>ipsum</a:t>
            </a:r>
            <a:r>
              <a:rPr lang="de-AT" sz="2400" dirty="0"/>
              <a:t> </a:t>
            </a:r>
            <a:r>
              <a:rPr lang="de-AT" sz="2400" dirty="0" err="1"/>
              <a:t>dolor</a:t>
            </a:r>
            <a:r>
              <a:rPr lang="de-AT" sz="2400" dirty="0"/>
              <a:t> </a:t>
            </a:r>
            <a:r>
              <a:rPr lang="de-AT" sz="2400" dirty="0" err="1"/>
              <a:t>sit</a:t>
            </a:r>
            <a:r>
              <a:rPr lang="de-AT" sz="2400" dirty="0"/>
              <a:t> </a:t>
            </a:r>
            <a:r>
              <a:rPr lang="de-AT" sz="2400" dirty="0" err="1"/>
              <a:t>amet</a:t>
            </a:r>
            <a:r>
              <a:rPr lang="de-AT" sz="2400" dirty="0"/>
              <a:t>, </a:t>
            </a:r>
            <a:r>
              <a:rPr lang="de-AT" sz="2400" dirty="0" err="1"/>
              <a:t>consetetur</a:t>
            </a:r>
            <a:r>
              <a:rPr lang="de-AT" sz="2400" dirty="0"/>
              <a:t> </a:t>
            </a:r>
            <a:r>
              <a:rPr lang="de-AT" sz="2400" dirty="0" err="1"/>
              <a:t>sadipscing</a:t>
            </a:r>
            <a:r>
              <a:rPr lang="de-AT" sz="2400" dirty="0"/>
              <a:t> </a:t>
            </a:r>
            <a:r>
              <a:rPr lang="de-AT" sz="2400" dirty="0" err="1"/>
              <a:t>elitr</a:t>
            </a:r>
            <a:r>
              <a:rPr lang="de-AT" sz="2400" dirty="0"/>
              <a:t>, </a:t>
            </a:r>
            <a:r>
              <a:rPr lang="de-AT" sz="2400" dirty="0" err="1"/>
              <a:t>sed</a:t>
            </a:r>
            <a:r>
              <a:rPr lang="de-AT" sz="2400" dirty="0"/>
              <a:t> </a:t>
            </a:r>
            <a:r>
              <a:rPr lang="de-AT" sz="2400" dirty="0" err="1"/>
              <a:t>diam</a:t>
            </a:r>
            <a:r>
              <a:rPr lang="de-AT" sz="2400" dirty="0"/>
              <a:t> </a:t>
            </a:r>
            <a:r>
              <a:rPr lang="de-AT" sz="2400" dirty="0" err="1"/>
              <a:t>nonumy</a:t>
            </a:r>
            <a:r>
              <a:rPr lang="de-AT" sz="2400" dirty="0"/>
              <a:t> </a:t>
            </a:r>
            <a:r>
              <a:rPr lang="de-AT" sz="2400" dirty="0" err="1"/>
              <a:t>eirmod</a:t>
            </a:r>
            <a:r>
              <a:rPr lang="de-AT" sz="2400" dirty="0"/>
              <a:t> </a:t>
            </a:r>
            <a:r>
              <a:rPr lang="de-AT" sz="2400" dirty="0" err="1"/>
              <a:t>tempor</a:t>
            </a:r>
            <a:r>
              <a:rPr lang="de-AT" sz="2400" dirty="0"/>
              <a:t> </a:t>
            </a:r>
            <a:r>
              <a:rPr lang="de-AT" sz="2400" dirty="0" err="1"/>
              <a:t>invidunt</a:t>
            </a:r>
            <a:r>
              <a:rPr lang="de-AT" sz="2400" dirty="0"/>
              <a:t> </a:t>
            </a:r>
            <a:r>
              <a:rPr lang="de-AT" sz="2400" dirty="0" err="1"/>
              <a:t>ut</a:t>
            </a:r>
            <a:r>
              <a:rPr lang="de-AT" sz="2400" dirty="0"/>
              <a:t> </a:t>
            </a:r>
            <a:r>
              <a:rPr lang="de-AT" sz="2400" dirty="0" err="1"/>
              <a:t>labore</a:t>
            </a:r>
            <a:endParaRPr lang="de-AT" sz="2400" dirty="0" smtClean="0"/>
          </a:p>
          <a:p>
            <a:endParaRPr lang="de-AT" sz="2400" dirty="0"/>
          </a:p>
        </p:txBody>
      </p:sp>
      <p:sp>
        <p:nvSpPr>
          <p:cNvPr id="4" name="Rechteck 3"/>
          <p:cNvSpPr/>
          <p:nvPr/>
        </p:nvSpPr>
        <p:spPr>
          <a:xfrm>
            <a:off x="0" y="1228725"/>
            <a:ext cx="12192000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" y="1297763"/>
            <a:ext cx="22964544" cy="55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9303117" cy="1004664"/>
          </a:xfrm>
        </p:spPr>
        <p:txBody>
          <a:bodyPr>
            <a:normAutofit/>
          </a:bodyPr>
          <a:lstStyle/>
          <a:p>
            <a:r>
              <a:rPr lang="de-AT" dirty="0" err="1" smtClean="0"/>
              <a:t>Spatial</a:t>
            </a:r>
            <a:r>
              <a:rPr lang="de-AT" dirty="0" smtClean="0"/>
              <a:t> Dimension - </a:t>
            </a:r>
            <a:r>
              <a:rPr lang="de-AT" dirty="0" err="1" smtClean="0"/>
              <a:t>GeoNames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Administrative hierarchy</a:t>
            </a:r>
          </a:p>
          <a:p>
            <a:pPr lvl="1"/>
            <a:r>
              <a:rPr lang="en-US" sz="2200" dirty="0" err="1" smtClean="0"/>
              <a:t>gn:parentCountry</a:t>
            </a:r>
            <a:r>
              <a:rPr lang="en-US" sz="2200" dirty="0" smtClean="0"/>
              <a:t>, gn:parentADM1, gn:parentADM2</a:t>
            </a:r>
          </a:p>
          <a:p>
            <a:pPr lvl="1"/>
            <a:r>
              <a:rPr lang="en-US" sz="2200" dirty="0" err="1" smtClean="0"/>
              <a:t>gn:parentFeature</a:t>
            </a:r>
            <a:r>
              <a:rPr lang="en-US" sz="2200" dirty="0" smtClean="0"/>
              <a:t> (Transitive) (</a:t>
            </a:r>
            <a:r>
              <a:rPr lang="en-US" sz="2200" b="1" dirty="0" smtClean="0"/>
              <a:t>Ancestors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eg:childFeature</a:t>
            </a:r>
            <a:r>
              <a:rPr lang="en-US" sz="2200" dirty="0" smtClean="0"/>
              <a:t> (Inverse, Transitive) (</a:t>
            </a:r>
            <a:r>
              <a:rPr lang="en-US" sz="2200" b="1" dirty="0" smtClean="0"/>
              <a:t>Descendants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eg:directParentFeature</a:t>
            </a:r>
            <a:r>
              <a:rPr lang="en-US" sz="2200" dirty="0" smtClean="0"/>
              <a:t> (</a:t>
            </a:r>
            <a:r>
              <a:rPr lang="en-US" sz="2200" b="1" dirty="0" smtClean="0"/>
              <a:t>Parent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eg:directChildFeature</a:t>
            </a:r>
            <a:r>
              <a:rPr lang="en-US" sz="2200" dirty="0" smtClean="0"/>
              <a:t> (Inverse) (</a:t>
            </a:r>
            <a:r>
              <a:rPr lang="en-US" sz="2200" b="1" dirty="0" smtClean="0"/>
              <a:t>Childs</a:t>
            </a:r>
            <a:r>
              <a:rPr lang="en-US" sz="2200" dirty="0" smtClean="0"/>
              <a:t>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3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5337" y="633635"/>
            <a:ext cx="9303117" cy="1004664"/>
          </a:xfrm>
        </p:spPr>
        <p:txBody>
          <a:bodyPr>
            <a:normAutofit/>
          </a:bodyPr>
          <a:lstStyle/>
          <a:p>
            <a:r>
              <a:rPr lang="de-AT" dirty="0" smtClean="0"/>
              <a:t>Temporal Dimension (OWL-Time)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337" y="1800224"/>
            <a:ext cx="8915400" cy="46196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Interval URI Sets (reference.data.gov.uk)</a:t>
            </a:r>
          </a:p>
          <a:p>
            <a:pPr lvl="1"/>
            <a:r>
              <a:rPr lang="en-US" sz="2200" dirty="0" smtClean="0"/>
              <a:t>Set of intervals for shared usage</a:t>
            </a:r>
          </a:p>
          <a:p>
            <a:pPr lvl="1"/>
            <a:r>
              <a:rPr lang="en-US" sz="2200" dirty="0" smtClean="0"/>
              <a:t>Retrievable via URI Pattern (ISO 8601)</a:t>
            </a:r>
          </a:p>
          <a:p>
            <a:pPr lvl="1"/>
            <a:r>
              <a:rPr lang="en-US" sz="2200" dirty="0" smtClean="0"/>
              <a:t>Different calendars</a:t>
            </a:r>
          </a:p>
          <a:p>
            <a:pPr lvl="1"/>
            <a:r>
              <a:rPr lang="en-US" sz="2200" dirty="0" smtClean="0"/>
              <a:t>Different formats (n3, </a:t>
            </a:r>
            <a:r>
              <a:rPr lang="en-US" sz="2200" dirty="0" err="1" smtClean="0"/>
              <a:t>ttl</a:t>
            </a:r>
            <a:r>
              <a:rPr lang="en-US" sz="2200" dirty="0" smtClean="0"/>
              <a:t>, </a:t>
            </a:r>
            <a:r>
              <a:rPr lang="en-US" sz="2200" dirty="0" err="1" smtClean="0"/>
              <a:t>rdf</a:t>
            </a:r>
            <a:r>
              <a:rPr lang="en-US" sz="2200" dirty="0" smtClean="0"/>
              <a:t>/xml)</a:t>
            </a:r>
          </a:p>
          <a:p>
            <a:endParaRPr lang="en-US" sz="2400" dirty="0" smtClean="0"/>
          </a:p>
          <a:p>
            <a:r>
              <a:rPr lang="en-US" sz="2400" dirty="0" smtClean="0"/>
              <a:t>Example:</a:t>
            </a:r>
          </a:p>
          <a:p>
            <a:pPr marL="0" indent="0">
              <a:buNone/>
            </a:pPr>
            <a:r>
              <a:rPr lang="en-US" sz="2400" dirty="0" smtClean="0"/>
              <a:t>		http://reference.data.gov.uk/id/gregorian-interval/  			2013-01-01T00:00:00/P1Y.ttl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452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1509</Words>
  <Application>Microsoft Office PowerPoint</Application>
  <PresentationFormat>Breitbild</PresentationFormat>
  <Paragraphs>271</Paragraphs>
  <Slides>23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Fetzen</vt:lpstr>
      <vt:lpstr>Formal Representation and Harmonization of  Open Government Data with  Semantic Web Technologies</vt:lpstr>
      <vt:lpstr>Agenda</vt:lpstr>
      <vt:lpstr>Open Government Data Issues</vt:lpstr>
      <vt:lpstr>Representation in RDF</vt:lpstr>
      <vt:lpstr>Formal Representation of Dimensions</vt:lpstr>
      <vt:lpstr>GeoNames – First district of Vienna</vt:lpstr>
      <vt:lpstr>GeoNames – RDF Encoding</vt:lpstr>
      <vt:lpstr>Spatial Dimension - GeoNames</vt:lpstr>
      <vt:lpstr>Temporal Dimension (OWL-Time)</vt:lpstr>
      <vt:lpstr>Temporal Dimension (OWL-Time)</vt:lpstr>
      <vt:lpstr>Temporal Dimension (OWL-Time)</vt:lpstr>
      <vt:lpstr>Thematic Dimension (SKOS/SDMX)</vt:lpstr>
      <vt:lpstr>Thematic Dimension (SKOS/SDMX)</vt:lpstr>
      <vt:lpstr>Data Cube Vocabulary</vt:lpstr>
      <vt:lpstr>Data Cube Vocabulary</vt:lpstr>
      <vt:lpstr>Data Cube Vocabulary</vt:lpstr>
      <vt:lpstr>Data Cube Vocabulary</vt:lpstr>
      <vt:lpstr>Representation of OGD - Benefits</vt:lpstr>
      <vt:lpstr>Harmonization of OGD</vt:lpstr>
      <vt:lpstr>Harmonization of OGD</vt:lpstr>
      <vt:lpstr>Harmonization of OGD - SPARQL</vt:lpstr>
      <vt:lpstr>Harmonization of OGD - SPARQL</vt:lpstr>
      <vt:lpstr>Thank you 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Ungersboeck</dc:creator>
  <cp:lastModifiedBy>Markus Ungersböck (MUn)</cp:lastModifiedBy>
  <cp:revision>553</cp:revision>
  <dcterms:created xsi:type="dcterms:W3CDTF">2014-02-27T13:05:17Z</dcterms:created>
  <dcterms:modified xsi:type="dcterms:W3CDTF">2014-07-09T09:15:27Z</dcterms:modified>
</cp:coreProperties>
</file>