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108" r:id="rId2"/>
  </p:sldMasterIdLst>
  <p:notesMasterIdLst>
    <p:notesMasterId r:id="rId22"/>
  </p:notesMasterIdLst>
  <p:handoutMasterIdLst>
    <p:handoutMasterId r:id="rId23"/>
  </p:handoutMasterIdLst>
  <p:sldIdLst>
    <p:sldId id="595" r:id="rId3"/>
    <p:sldId id="613" r:id="rId4"/>
    <p:sldId id="614" r:id="rId5"/>
    <p:sldId id="609" r:id="rId6"/>
    <p:sldId id="602" r:id="rId7"/>
    <p:sldId id="603" r:id="rId8"/>
    <p:sldId id="592" r:id="rId9"/>
    <p:sldId id="587" r:id="rId10"/>
    <p:sldId id="586" r:id="rId11"/>
    <p:sldId id="607" r:id="rId12"/>
    <p:sldId id="583" r:id="rId13"/>
    <p:sldId id="591" r:id="rId14"/>
    <p:sldId id="576" r:id="rId15"/>
    <p:sldId id="593" r:id="rId16"/>
    <p:sldId id="610" r:id="rId17"/>
    <p:sldId id="611" r:id="rId18"/>
    <p:sldId id="615" r:id="rId19"/>
    <p:sldId id="564" r:id="rId20"/>
    <p:sldId id="612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welina" initials="E" lastIdx="20" clrIdx="0"/>
  <p:cmAuthor id="1" name="Ada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38CFF"/>
    <a:srgbClr val="B5D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0925" autoAdjust="0"/>
  </p:normalViewPr>
  <p:slideViewPr>
    <p:cSldViewPr snapToGrid="0">
      <p:cViewPr>
        <p:scale>
          <a:sx n="60" d="100"/>
          <a:sy n="60" d="100"/>
        </p:scale>
        <p:origin x="-1542" y="-300"/>
      </p:cViewPr>
      <p:guideLst>
        <p:guide orient="horz" pos="206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02" y="-102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D4EA54-3FDD-4C70-B440-C2A1B81DF1BF}" type="datetimeFigureOut">
              <a:rPr lang="pl-PL"/>
              <a:pPr>
                <a:defRPr/>
              </a:pPr>
              <a:t>2014-07-01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BF5BD7-5931-4D42-A4CA-2E0CEC8CDDD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26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DAA716-8A8C-4F92-8573-BECFA9ADAB3B}" type="datetimeFigureOut">
              <a:rPr lang="pl-PL"/>
              <a:pPr>
                <a:defRPr/>
              </a:pPr>
              <a:t>2014-07-01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0F64CA-0EF2-4AD7-9BEC-D4E6D4C3D5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220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 userDrawn="1"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8" name="Tytuł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1" name="Symbol zastępczy numeru slajd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E352-89CD-4BC7-B0A4-32808DF228B4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1371600"/>
            <a:ext cx="4018085" cy="4819650"/>
          </a:xfrm>
        </p:spPr>
        <p:txBody>
          <a:bodyPr>
            <a:normAutofit/>
          </a:bodyPr>
          <a:lstStyle/>
          <a:p>
            <a:pPr lvl="0"/>
            <a:endParaRPr lang="pl-P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9762" y="1371600"/>
            <a:ext cx="4019550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57DD-2778-4E6A-BBE7-59ACC294C9A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E352-89CD-4BC7-B0A4-32808DF228B4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1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4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89187" y="6388101"/>
            <a:ext cx="8797158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0" i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8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3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dirty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0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250825" y="6381750"/>
            <a:ext cx="3889375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7215352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dirty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Workshop On Linked Open Data, GI_FORUM 2014 Salzburg</a:t>
            </a: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814F-D5C4-46F3-B0C8-6D3CBE0E6A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6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Workshop On Linked Open Data, GI_FORUM 2014 Salzburg</a:t>
            </a: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err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388101"/>
            <a:ext cx="8382000" cy="38893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AE352-89CD-4BC7-B0A4-32808DF228B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134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35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Workshop On Linked Open Data, GI_FORUM 2014 Salzburg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7E9E-68C7-4752-9C32-915F5F5F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41540" y="627231"/>
            <a:ext cx="7850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SDI </a:t>
            </a:r>
            <a:r>
              <a:rPr 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Metadata</a:t>
            </a: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Linked</a:t>
            </a: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Open Data</a:t>
            </a:r>
            <a:endParaRPr lang="pl-PL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 bwMode="auto">
          <a:xfrm>
            <a:off x="3515710" y="3113460"/>
            <a:ext cx="4943898" cy="14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Adam Iwaniak</a:t>
            </a:r>
          </a:p>
          <a:p>
            <a:pPr algn="r"/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Marek Strzelecki</a:t>
            </a:r>
          </a:p>
          <a:p>
            <a:pPr algn="r"/>
            <a:r>
              <a:rPr 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Jaromar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Łukowicz</a:t>
            </a:r>
            <a:endParaRPr lang="pl-PL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Iwona Kaczmarek</a:t>
            </a:r>
          </a:p>
          <a:p>
            <a:pPr algn="r"/>
            <a:endParaRPr lang="pl-PL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endParaRPr lang="pl-PL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endParaRPr lang="pl-PL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15710" y="4917572"/>
            <a:ext cx="4943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WIZIPISI 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Wrocław’s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for Spatial Information and Artificial Intelligence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Wroclaw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Life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4799" y="6388101"/>
            <a:ext cx="8677275" cy="388938"/>
          </a:xfrm>
        </p:spPr>
        <p:txBody>
          <a:bodyPr/>
          <a:lstStyle/>
          <a:p>
            <a:pPr algn="r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orkshop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 Linked Open Data, GI_FORUM 2014 Salzburg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How </a:t>
            </a:r>
            <a:r>
              <a:rPr lang="pl-PL" dirty="0" err="1" smtClean="0">
                <a:solidFill>
                  <a:srgbClr val="92D050"/>
                </a:solidFill>
              </a:rPr>
              <a:t>can</a:t>
            </a:r>
            <a:r>
              <a:rPr lang="pl-PL" dirty="0" smtClean="0">
                <a:solidFill>
                  <a:srgbClr val="92D050"/>
                </a:solidFill>
              </a:rPr>
              <a:t> we </a:t>
            </a:r>
            <a:r>
              <a:rPr lang="pl-PL" dirty="0" err="1" smtClean="0">
                <a:solidFill>
                  <a:srgbClr val="92D050"/>
                </a:solidFill>
              </a:rPr>
              <a:t>publish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metadata</a:t>
            </a:r>
            <a:r>
              <a:rPr lang="pl-PL" dirty="0">
                <a:solidFill>
                  <a:srgbClr val="92D050"/>
                </a:solidFill>
              </a:rPr>
              <a:t> </a:t>
            </a:r>
            <a:r>
              <a:rPr lang="pl-PL" dirty="0" smtClean="0">
                <a:solidFill>
                  <a:srgbClr val="92D050"/>
                </a:solidFill>
              </a:rPr>
              <a:t>in SDI 3.0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4" y="1806630"/>
            <a:ext cx="6126052" cy="42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758825"/>
          </a:xfrm>
        </p:spPr>
        <p:txBody>
          <a:bodyPr/>
          <a:lstStyle/>
          <a:p>
            <a:r>
              <a:rPr lang="pl-PL" sz="2800" dirty="0" err="1">
                <a:solidFill>
                  <a:srgbClr val="92D050"/>
                </a:solidFill>
              </a:rPr>
              <a:t>RDFa</a:t>
            </a:r>
            <a:r>
              <a:rPr lang="pl-PL" sz="2800" dirty="0">
                <a:solidFill>
                  <a:srgbClr val="92D050"/>
                </a:solidFill>
              </a:rPr>
              <a:t> -  Resource </a:t>
            </a:r>
            <a:r>
              <a:rPr lang="pl-PL" sz="2800" dirty="0" err="1">
                <a:solidFill>
                  <a:srgbClr val="92D050"/>
                </a:solidFill>
              </a:rPr>
              <a:t>Description</a:t>
            </a:r>
            <a:r>
              <a:rPr lang="pl-PL" sz="2800" dirty="0">
                <a:solidFill>
                  <a:srgbClr val="92D050"/>
                </a:solidFill>
              </a:rPr>
              <a:t> Framework in </a:t>
            </a:r>
            <a:r>
              <a:rPr lang="pl-PL" sz="2800" dirty="0" err="1" smtClean="0">
                <a:solidFill>
                  <a:srgbClr val="92D050"/>
                </a:solidFill>
              </a:rPr>
              <a:t>Attributes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048" y="1511283"/>
            <a:ext cx="8503920" cy="4572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Enables</a:t>
            </a:r>
            <a:r>
              <a:rPr lang="pl-PL" dirty="0" smtClean="0"/>
              <a:t> </a:t>
            </a:r>
            <a:r>
              <a:rPr lang="pl-PL" dirty="0" err="1"/>
              <a:t>embedding</a:t>
            </a:r>
            <a:r>
              <a:rPr lang="pl-PL" dirty="0"/>
              <a:t> RDF </a:t>
            </a:r>
            <a:r>
              <a:rPr lang="pl-PL" dirty="0" err="1"/>
              <a:t>subject-predicate-object</a:t>
            </a:r>
            <a:r>
              <a:rPr lang="pl-PL" dirty="0"/>
              <a:t> </a:t>
            </a:r>
            <a:r>
              <a:rPr lang="pl-PL" dirty="0" err="1"/>
              <a:t>expressions</a:t>
            </a:r>
            <a:r>
              <a:rPr lang="pl-PL" dirty="0"/>
              <a:t> </a:t>
            </a:r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dirty="0" smtClean="0"/>
              <a:t>(X)HTML </a:t>
            </a:r>
            <a:r>
              <a:rPr lang="pl-PL" dirty="0" err="1" smtClean="0"/>
              <a:t>documents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err="1" smtClean="0"/>
              <a:t>Embedd</a:t>
            </a:r>
            <a:r>
              <a:rPr lang="pl-PL" dirty="0"/>
              <a:t> </a:t>
            </a:r>
            <a:r>
              <a:rPr lang="pl-PL" dirty="0" err="1" smtClean="0"/>
              <a:t>metadata</a:t>
            </a:r>
            <a:r>
              <a:rPr lang="pl-PL" dirty="0"/>
              <a:t> </a:t>
            </a:r>
            <a:r>
              <a:rPr lang="pl-PL" dirty="0" err="1"/>
              <a:t>within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/>
              <a:t>X)HTML </a:t>
            </a:r>
            <a:r>
              <a:rPr lang="pl-PL" dirty="0" smtClean="0"/>
              <a:t>web </a:t>
            </a:r>
            <a:r>
              <a:rPr lang="pl-PL" dirty="0" err="1" smtClean="0"/>
              <a:t>documents</a:t>
            </a:r>
            <a:r>
              <a:rPr lang="pl-PL" dirty="0" smtClean="0"/>
              <a:t>. </a:t>
            </a:r>
            <a:endParaRPr lang="pl-PL" dirty="0"/>
          </a:p>
          <a:p>
            <a:r>
              <a:rPr lang="pl-PL" dirty="0" err="1"/>
              <a:t>Enables</a:t>
            </a:r>
            <a:r>
              <a:rPr lang="pl-PL" dirty="0"/>
              <a:t> </a:t>
            </a:r>
            <a:r>
              <a:rPr lang="pl-PL" dirty="0" err="1" smtClean="0"/>
              <a:t>processors</a:t>
            </a:r>
            <a:r>
              <a:rPr lang="pl-PL" dirty="0" smtClean="0"/>
              <a:t> (web </a:t>
            </a:r>
            <a:r>
              <a:rPr lang="pl-PL" dirty="0" err="1" smtClean="0"/>
              <a:t>robots</a:t>
            </a:r>
            <a:r>
              <a:rPr lang="pl-PL" dirty="0" smtClean="0"/>
              <a:t>) </a:t>
            </a:r>
            <a:r>
              <a:rPr lang="pl-PL" dirty="0"/>
              <a:t>to </a:t>
            </a:r>
            <a:r>
              <a:rPr lang="pl-PL" dirty="0" err="1"/>
              <a:t>extract</a:t>
            </a:r>
            <a:r>
              <a:rPr lang="pl-PL" dirty="0"/>
              <a:t> RDF </a:t>
            </a:r>
            <a:r>
              <a:rPr lang="pl-PL" dirty="0" err="1"/>
              <a:t>triples</a:t>
            </a:r>
            <a:r>
              <a:rPr lang="pl-PL" dirty="0"/>
              <a:t> from (X)HTML </a:t>
            </a:r>
            <a:r>
              <a:rPr lang="pl-PL" dirty="0" smtClean="0"/>
              <a:t>.</a:t>
            </a:r>
          </a:p>
          <a:p>
            <a:r>
              <a:rPr lang="pl-PL" dirty="0" smtClean="0"/>
              <a:t>Both </a:t>
            </a:r>
            <a:r>
              <a:rPr lang="pl-PL" dirty="0" err="1" smtClean="0"/>
              <a:t>machine</a:t>
            </a:r>
            <a:r>
              <a:rPr lang="pl-PL" dirty="0" smtClean="0"/>
              <a:t> and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readable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(X)HTML + </a:t>
            </a:r>
            <a:r>
              <a:rPr lang="pl-PL" dirty="0" err="1" smtClean="0"/>
              <a:t>RDFa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513489"/>
            <a:ext cx="7533147" cy="45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0" y="3074276"/>
            <a:ext cx="6279511" cy="315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10262" y="181304"/>
            <a:ext cx="8534400" cy="758825"/>
          </a:xfrm>
        </p:spPr>
        <p:txBody>
          <a:bodyPr/>
          <a:lstStyle/>
          <a:p>
            <a:r>
              <a:rPr lang="pl-PL" dirty="0" err="1" smtClean="0">
                <a:solidFill>
                  <a:srgbClr val="92D050"/>
                </a:solidFill>
              </a:rPr>
              <a:t>HTML+RDFa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metadata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publication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1" y="1394838"/>
            <a:ext cx="8529145" cy="46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799" y="6388101"/>
            <a:ext cx="8639175" cy="388938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Workshop On Linked Open Data, GI_FORUM 2014 Salzburg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3" y="238454"/>
            <a:ext cx="86010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" y="934370"/>
            <a:ext cx="6837308" cy="532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1" y="2345803"/>
            <a:ext cx="6529060" cy="46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79" y="2721674"/>
            <a:ext cx="5797769" cy="39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" y="1610875"/>
            <a:ext cx="89058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89186" y="6369297"/>
            <a:ext cx="8734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 smtClean="0">
                <a:solidFill>
                  <a:schemeClr val="bg1"/>
                </a:solidFill>
              </a:rPr>
              <a:t>A.Iwaniak</a:t>
            </a:r>
            <a:r>
              <a:rPr lang="pl-PL" sz="1600" dirty="0" smtClean="0">
                <a:solidFill>
                  <a:schemeClr val="bg1"/>
                </a:solidFill>
              </a:rPr>
              <a:t>,   The </a:t>
            </a:r>
            <a:r>
              <a:rPr lang="pl-PL" sz="1600" dirty="0">
                <a:solidFill>
                  <a:schemeClr val="bg1"/>
                </a:solidFill>
              </a:rPr>
              <a:t>INSPIRE Conference 2014, </a:t>
            </a:r>
            <a:r>
              <a:rPr lang="pl-PL" sz="1600" dirty="0" err="1">
                <a:solidFill>
                  <a:schemeClr val="bg1"/>
                </a:solidFill>
              </a:rPr>
              <a:t>Aalborg</a:t>
            </a:r>
            <a:r>
              <a:rPr lang="pl-PL" sz="1600" dirty="0">
                <a:solidFill>
                  <a:schemeClr val="bg1"/>
                </a:solidFill>
              </a:rPr>
              <a:t>, 16-20 </a:t>
            </a:r>
            <a:r>
              <a:rPr lang="pl-PL" sz="1600" dirty="0" err="1">
                <a:solidFill>
                  <a:schemeClr val="bg1"/>
                </a:solidFill>
              </a:rPr>
              <a:t>June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2014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Facilitating </a:t>
            </a:r>
            <a:r>
              <a:rPr lang="en-US" dirty="0" smtClean="0">
                <a:solidFill>
                  <a:srgbClr val="92D050"/>
                </a:solidFill>
              </a:rPr>
              <a:t>access</a:t>
            </a:r>
            <a:r>
              <a:rPr lang="pl-PL" dirty="0" smtClean="0">
                <a:solidFill>
                  <a:srgbClr val="92D050"/>
                </a:solidFill>
              </a:rPr>
              <a:t> for </a:t>
            </a:r>
            <a:r>
              <a:rPr lang="pl-PL" dirty="0" err="1" smtClean="0">
                <a:solidFill>
                  <a:srgbClr val="92D050"/>
                </a:solidFill>
              </a:rPr>
              <a:t>direct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use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pl-PL" dirty="0" smtClean="0">
                <a:solidFill>
                  <a:srgbClr val="92D050"/>
                </a:solidFill>
              </a:rPr>
              <a:t>- QGIS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42195"/>
            <a:ext cx="7033227" cy="508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90" y="1877157"/>
            <a:ext cx="7384708" cy="45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17" y="2655390"/>
            <a:ext cx="7798983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89186" y="6369297"/>
            <a:ext cx="8734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 smtClean="0">
                <a:solidFill>
                  <a:schemeClr val="bg1"/>
                </a:solidFill>
              </a:rPr>
              <a:t>A.Iwaniak</a:t>
            </a:r>
            <a:r>
              <a:rPr lang="pl-PL" sz="1600" dirty="0" smtClean="0">
                <a:solidFill>
                  <a:schemeClr val="bg1"/>
                </a:solidFill>
              </a:rPr>
              <a:t>,   The </a:t>
            </a:r>
            <a:r>
              <a:rPr lang="pl-PL" sz="1600" dirty="0">
                <a:solidFill>
                  <a:schemeClr val="bg1"/>
                </a:solidFill>
              </a:rPr>
              <a:t>INSPIRE Conference 2014, </a:t>
            </a:r>
            <a:r>
              <a:rPr lang="pl-PL" sz="1600" dirty="0" err="1">
                <a:solidFill>
                  <a:schemeClr val="bg1"/>
                </a:solidFill>
              </a:rPr>
              <a:t>Aalborg</a:t>
            </a:r>
            <a:r>
              <a:rPr lang="pl-PL" sz="1600" dirty="0">
                <a:solidFill>
                  <a:schemeClr val="bg1"/>
                </a:solidFill>
              </a:rPr>
              <a:t>, 16-20 </a:t>
            </a:r>
            <a:r>
              <a:rPr lang="pl-PL" sz="1600" dirty="0" err="1">
                <a:solidFill>
                  <a:schemeClr val="bg1"/>
                </a:solidFill>
              </a:rPr>
              <a:t>June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2014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92D050"/>
                </a:solidFill>
              </a:rPr>
              <a:t>Bbox</a:t>
            </a:r>
            <a:r>
              <a:rPr lang="pl-PL" dirty="0" smtClean="0">
                <a:solidFill>
                  <a:srgbClr val="92D050"/>
                </a:solidFill>
              </a:rPr>
              <a:t>, </a:t>
            </a:r>
            <a:r>
              <a:rPr lang="pl-PL" dirty="0" err="1" smtClean="0">
                <a:solidFill>
                  <a:srgbClr val="92D050"/>
                </a:solidFill>
              </a:rPr>
              <a:t>location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639614"/>
            <a:ext cx="8503920" cy="29683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&lt;span property="</a:t>
            </a:r>
            <a:r>
              <a:rPr lang="en-US" sz="1800" dirty="0" err="1"/>
              <a:t>geo:lat</a:t>
            </a:r>
            <a:r>
              <a:rPr lang="en-US" sz="1800" dirty="0"/>
              <a:t>" class="</a:t>
            </a:r>
            <a:r>
              <a:rPr lang="en-US" sz="1800" dirty="0" err="1"/>
              <a:t>centLat</a:t>
            </a:r>
            <a:r>
              <a:rPr lang="en-US" sz="1800" dirty="0"/>
              <a:t>"&gt;53.583335000000005&lt;/span</a:t>
            </a:r>
            <a:r>
              <a:rPr lang="en-US" sz="1800" dirty="0" smtClean="0"/>
              <a:t>&gt;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en-US" sz="1800" dirty="0" smtClean="0"/>
              <a:t>&lt;</a:t>
            </a:r>
            <a:r>
              <a:rPr lang="en-US" sz="1800" dirty="0" err="1"/>
              <a:t>dc:coverage</a:t>
            </a:r>
            <a:r>
              <a:rPr lang="en-US" sz="1800" dirty="0"/>
              <a:t>&gt;</a:t>
            </a:r>
          </a:p>
          <a:p>
            <a:pPr marL="0" indent="0">
              <a:buNone/>
            </a:pPr>
            <a:r>
              <a:rPr lang="en-US" sz="1800" dirty="0"/>
              <a:t>North 52.83312, South 52.49977, East 23.66485, West 23.16483.</a:t>
            </a:r>
          </a:p>
          <a:p>
            <a:pPr marL="0" indent="0">
              <a:buNone/>
            </a:pPr>
            <a:r>
              <a:rPr lang="en-US" sz="1800" dirty="0"/>
              <a:t>&lt;/</a:t>
            </a:r>
            <a:r>
              <a:rPr lang="en-US" sz="1800" dirty="0" err="1"/>
              <a:t>dc:coverage</a:t>
            </a:r>
            <a:r>
              <a:rPr lang="en-US" sz="1800" dirty="0"/>
              <a:t>&gt;</a:t>
            </a:r>
          </a:p>
          <a:p>
            <a:pPr marL="0" indent="0">
              <a:buNone/>
            </a:pPr>
            <a:r>
              <a:rPr lang="en-US" sz="1800" dirty="0"/>
              <a:t>&lt;</a:t>
            </a:r>
            <a:r>
              <a:rPr lang="en-US" sz="1800" dirty="0" err="1"/>
              <a:t>dcmi:Box</a:t>
            </a:r>
            <a:r>
              <a:rPr lang="en-US" sz="1800" dirty="0"/>
              <a:t> </a:t>
            </a:r>
            <a:r>
              <a:rPr lang="en-US" sz="1800" dirty="0" err="1"/>
              <a:t>rdf:parseType</a:t>
            </a:r>
            <a:r>
              <a:rPr lang="en-US" sz="1800" dirty="0"/>
              <a:t>="Resource"&gt;</a:t>
            </a:r>
          </a:p>
          <a:p>
            <a:pPr marL="0" indent="0">
              <a:buNone/>
            </a:pPr>
            <a:r>
              <a:rPr lang="en-US" sz="1800" dirty="0"/>
              <a:t>&lt;</a:t>
            </a:r>
            <a:r>
              <a:rPr lang="en-US" sz="1800" dirty="0" err="1"/>
              <a:t>dcmi:northlimit</a:t>
            </a:r>
            <a:r>
              <a:rPr lang="en-US" sz="1800" dirty="0"/>
              <a:t>&gt;52.83312&lt;/</a:t>
            </a:r>
            <a:r>
              <a:rPr lang="en-US" sz="1800" dirty="0" err="1"/>
              <a:t>dcmi:northlimit</a:t>
            </a:r>
            <a:r>
              <a:rPr lang="en-US" sz="1800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4" y="4529138"/>
            <a:ext cx="5276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URI and </a:t>
            </a:r>
            <a:r>
              <a:rPr lang="pl-PL" dirty="0" err="1" smtClean="0"/>
              <a:t>metadata</a:t>
            </a:r>
            <a:r>
              <a:rPr lang="pl-PL" dirty="0" smtClean="0"/>
              <a:t> </a:t>
            </a:r>
            <a:r>
              <a:rPr lang="pl-PL" dirty="0" err="1" smtClean="0"/>
              <a:t>identifier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published</a:t>
            </a:r>
            <a:r>
              <a:rPr lang="pl-PL" dirty="0" smtClean="0"/>
              <a:t> </a:t>
            </a:r>
            <a:r>
              <a:rPr lang="pl-PL" dirty="0" err="1" smtClean="0"/>
              <a:t>resources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smtClean="0"/>
              <a:t>URI</a:t>
            </a:r>
            <a:endParaRPr lang="pl-PL" dirty="0" smtClean="0"/>
          </a:p>
          <a:p>
            <a:r>
              <a:rPr lang="pl-PL" dirty="0" smtClean="0"/>
              <a:t>URI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dereferable</a:t>
            </a:r>
            <a:r>
              <a:rPr lang="pl-PL" dirty="0"/>
              <a:t> </a:t>
            </a:r>
            <a:r>
              <a:rPr lang="pl-PL" dirty="0" smtClean="0"/>
              <a:t>(with </a:t>
            </a:r>
            <a:r>
              <a:rPr lang="pl-PL" dirty="0" err="1" smtClean="0"/>
              <a:t>requested</a:t>
            </a:r>
            <a:r>
              <a:rPr lang="pl-PL" dirty="0" smtClean="0"/>
              <a:t> MIME </a:t>
            </a:r>
            <a:r>
              <a:rPr lang="pl-PL" dirty="0" err="1" smtClean="0"/>
              <a:t>types</a:t>
            </a:r>
            <a:r>
              <a:rPr lang="pl-PL" dirty="0" smtClean="0"/>
              <a:t>)</a:t>
            </a:r>
            <a:endParaRPr lang="pl-PL" dirty="0" smtClean="0"/>
          </a:p>
          <a:p>
            <a:r>
              <a:rPr lang="pl-PL" dirty="0" smtClean="0"/>
              <a:t>URI of </a:t>
            </a:r>
            <a:r>
              <a:rPr lang="pl-PL" dirty="0" err="1" smtClean="0"/>
              <a:t>metadata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catalogue</a:t>
            </a:r>
            <a:r>
              <a:rPr lang="pl-PL" dirty="0" smtClean="0"/>
              <a:t> </a:t>
            </a:r>
            <a:r>
              <a:rPr lang="pl-PL" dirty="0" err="1" smtClean="0"/>
              <a:t>address</a:t>
            </a:r>
            <a:r>
              <a:rPr lang="pl-PL" dirty="0" smtClean="0"/>
              <a:t> and </a:t>
            </a:r>
            <a:r>
              <a:rPr lang="pl-PL" dirty="0" err="1" smtClean="0"/>
              <a:t>record</a:t>
            </a:r>
            <a:r>
              <a:rPr lang="pl-PL" dirty="0" smtClean="0"/>
              <a:t> </a:t>
            </a:r>
            <a:r>
              <a:rPr lang="pl-PL" dirty="0" err="1" smtClean="0"/>
              <a:t>identifier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4" y="3519488"/>
            <a:ext cx="551656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92D050"/>
                </a:solidFill>
              </a:rPr>
              <a:t>Metadata</a:t>
            </a:r>
            <a:r>
              <a:rPr lang="pl-PL" dirty="0" smtClean="0">
                <a:solidFill>
                  <a:srgbClr val="92D050"/>
                </a:solidFill>
              </a:rPr>
              <a:t> in </a:t>
            </a:r>
            <a:r>
              <a:rPr lang="pl-PL" dirty="0" err="1" smtClean="0">
                <a:solidFill>
                  <a:srgbClr val="92D050"/>
                </a:solidFill>
              </a:rPr>
              <a:t>RDFa</a:t>
            </a:r>
            <a:r>
              <a:rPr lang="pl-PL" dirty="0" smtClean="0">
                <a:solidFill>
                  <a:srgbClr val="92D050"/>
                </a:solidFill>
              </a:rPr>
              <a:t> - </a:t>
            </a:r>
            <a:r>
              <a:rPr lang="pl-PL" dirty="0" err="1" smtClean="0">
                <a:solidFill>
                  <a:srgbClr val="92D050"/>
                </a:solidFill>
              </a:rPr>
              <a:t>conclusions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Facilitating </a:t>
            </a:r>
            <a:r>
              <a:rPr lang="en-US" dirty="0"/>
              <a:t>access to metadata </a:t>
            </a:r>
            <a:r>
              <a:rPr lang="pl-PL" dirty="0" smtClean="0"/>
              <a:t>web </a:t>
            </a:r>
            <a:r>
              <a:rPr lang="en-US" dirty="0" smtClean="0"/>
              <a:t>search </a:t>
            </a:r>
            <a:r>
              <a:rPr lang="en-US" dirty="0"/>
              <a:t>engines </a:t>
            </a:r>
            <a:endParaRPr lang="pl-PL" dirty="0" smtClean="0"/>
          </a:p>
          <a:p>
            <a:r>
              <a:rPr lang="en-US" dirty="0" smtClean="0"/>
              <a:t>Easier </a:t>
            </a:r>
            <a:r>
              <a:rPr lang="en-US" dirty="0"/>
              <a:t>access to data - QGIS </a:t>
            </a:r>
            <a:endParaRPr lang="pl-PL" dirty="0" smtClean="0"/>
          </a:p>
          <a:p>
            <a:r>
              <a:rPr lang="en-US" dirty="0" smtClean="0"/>
              <a:t>Relationship</a:t>
            </a:r>
            <a:r>
              <a:rPr lang="pl-PL" dirty="0" smtClean="0"/>
              <a:t>s </a:t>
            </a:r>
            <a:r>
              <a:rPr lang="en-US" dirty="0" smtClean="0"/>
              <a:t>with </a:t>
            </a:r>
            <a:r>
              <a:rPr lang="en-US" dirty="0"/>
              <a:t>other resources </a:t>
            </a:r>
            <a:endParaRPr lang="pl-PL" dirty="0" smtClean="0"/>
          </a:p>
          <a:p>
            <a:r>
              <a:rPr lang="en-US" dirty="0" smtClean="0"/>
              <a:t>Easier </a:t>
            </a:r>
            <a:r>
              <a:rPr lang="en-US" dirty="0"/>
              <a:t>access to the </a:t>
            </a:r>
            <a:r>
              <a:rPr lang="pl-PL" dirty="0" smtClean="0"/>
              <a:t>CS-W (</a:t>
            </a:r>
            <a:r>
              <a:rPr lang="en-US" dirty="0" smtClean="0"/>
              <a:t>HTML </a:t>
            </a:r>
            <a:r>
              <a:rPr lang="en-US" dirty="0"/>
              <a:t>refers to </a:t>
            </a:r>
            <a:r>
              <a:rPr lang="pl-PL" dirty="0" smtClean="0"/>
              <a:t>CS-W)</a:t>
            </a:r>
          </a:p>
          <a:p>
            <a:r>
              <a:rPr lang="en-US" dirty="0" smtClean="0"/>
              <a:t>Mess </a:t>
            </a:r>
            <a:r>
              <a:rPr lang="en-US" dirty="0"/>
              <a:t>with the metadata in the Web </a:t>
            </a:r>
            <a:endParaRPr lang="pl-PL" dirty="0" smtClean="0"/>
          </a:p>
          <a:p>
            <a:r>
              <a:rPr lang="en-US" dirty="0" smtClean="0"/>
              <a:t>Dependence </a:t>
            </a:r>
            <a:r>
              <a:rPr lang="en-US" dirty="0"/>
              <a:t>on third parties such as </a:t>
            </a:r>
            <a:r>
              <a:rPr lang="en-US" dirty="0" smtClean="0"/>
              <a:t>Google's</a:t>
            </a:r>
            <a:r>
              <a:rPr lang="pl-PL" dirty="0" smtClean="0"/>
              <a:t>, Bing</a:t>
            </a:r>
            <a:endParaRPr lang="pl-PL" dirty="0" smtClean="0"/>
          </a:p>
          <a:p>
            <a:r>
              <a:rPr lang="en-US" dirty="0" smtClean="0"/>
              <a:t>Change metadata </a:t>
            </a:r>
            <a:r>
              <a:rPr lang="en-US" dirty="0"/>
              <a:t>I</a:t>
            </a:r>
            <a:r>
              <a:rPr lang="pl-PL" dirty="0"/>
              <a:t>D </a:t>
            </a:r>
            <a:r>
              <a:rPr lang="pl-PL" dirty="0" smtClean="0"/>
              <a:t>for </a:t>
            </a:r>
            <a:r>
              <a:rPr lang="en-US" dirty="0" smtClean="0"/>
              <a:t>URI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1.bp.blogspot.com/-GpSrfAZB_-Q/UqkusD8S1rI/AAAAAAAACms/v6CW-CBy8GE/s1600/Thank-You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9" y="-2"/>
            <a:ext cx="9404002" cy="72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39158" y="6134027"/>
            <a:ext cx="50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adam.iwaniak@wizipisi.pl</a:t>
            </a:r>
          </a:p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http://www.wizipisi.pl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SDI 3.0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Spatial</a:t>
            </a:r>
            <a:r>
              <a:rPr lang="pl-PL" dirty="0" smtClean="0"/>
              <a:t> Knowledge </a:t>
            </a:r>
            <a:r>
              <a:rPr lang="pl-PL" dirty="0" err="1" smtClean="0"/>
              <a:t>Infrastructure</a:t>
            </a:r>
            <a:endParaRPr lang="pl-PL" dirty="0" smtClean="0"/>
          </a:p>
          <a:p>
            <a:r>
              <a:rPr lang="pl-PL" dirty="0" smtClean="0"/>
              <a:t>I</a:t>
            </a:r>
            <a:r>
              <a:rPr lang="en-US" dirty="0" err="1" smtClean="0"/>
              <a:t>ncreasing</a:t>
            </a:r>
            <a:r>
              <a:rPr lang="en-US" dirty="0" smtClean="0"/>
              <a:t> </a:t>
            </a:r>
            <a:r>
              <a:rPr lang="en-US" dirty="0"/>
              <a:t>the role of </a:t>
            </a:r>
            <a:r>
              <a:rPr lang="en-US" dirty="0" smtClean="0"/>
              <a:t>metadata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err="1" smtClean="0"/>
              <a:t>Use</a:t>
            </a:r>
            <a:r>
              <a:rPr lang="pl-PL" dirty="0" smtClean="0"/>
              <a:t> of </a:t>
            </a:r>
            <a:r>
              <a:rPr lang="pl-PL" dirty="0" err="1" smtClean="0"/>
              <a:t>standards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RDF, OWL with </a:t>
            </a:r>
            <a:r>
              <a:rPr lang="pl-PL" dirty="0" err="1" smtClean="0"/>
              <a:t>focus</a:t>
            </a:r>
            <a:r>
              <a:rPr lang="pl-PL" dirty="0" smtClean="0"/>
              <a:t> on data </a:t>
            </a:r>
            <a:r>
              <a:rPr lang="pl-PL" dirty="0" err="1" smtClean="0"/>
              <a:t>publication</a:t>
            </a:r>
            <a:r>
              <a:rPr lang="pl-PL" dirty="0" smtClean="0"/>
              <a:t> and </a:t>
            </a:r>
            <a:r>
              <a:rPr lang="pl-PL" dirty="0" err="1" smtClean="0"/>
              <a:t>integration</a:t>
            </a:r>
            <a:endParaRPr lang="pl-PL" dirty="0" smtClean="0"/>
          </a:p>
          <a:p>
            <a:r>
              <a:rPr lang="pl-PL" dirty="0" smtClean="0"/>
              <a:t>SDI 3.0 </a:t>
            </a:r>
            <a:r>
              <a:rPr lang="pl-PL" dirty="0" err="1" smtClean="0"/>
              <a:t>resources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be a part of </a:t>
            </a:r>
            <a:r>
              <a:rPr lang="pl-PL" dirty="0" err="1" smtClean="0"/>
              <a:t>Linked</a:t>
            </a:r>
            <a:r>
              <a:rPr lang="pl-PL" dirty="0" smtClean="0"/>
              <a:t> Data </a:t>
            </a:r>
            <a:r>
              <a:rPr lang="pl-PL" dirty="0" err="1" smtClean="0"/>
              <a:t>project</a:t>
            </a:r>
            <a:endParaRPr lang="pl-PL" dirty="0" smtClean="0"/>
          </a:p>
          <a:p>
            <a:r>
              <a:rPr lang="pl-PL" dirty="0" smtClean="0"/>
              <a:t>New business model – </a:t>
            </a:r>
            <a:r>
              <a:rPr lang="pl-PL" dirty="0" err="1" smtClean="0"/>
              <a:t>increased</a:t>
            </a:r>
            <a:r>
              <a:rPr lang="pl-PL" dirty="0" smtClean="0"/>
              <a:t> </a:t>
            </a:r>
            <a:r>
              <a:rPr lang="pl-PL" dirty="0" err="1" smtClean="0"/>
              <a:t>significance</a:t>
            </a:r>
            <a:r>
              <a:rPr lang="pl-PL" dirty="0" smtClean="0"/>
              <a:t> of </a:t>
            </a:r>
            <a:r>
              <a:rPr lang="pl-PL" dirty="0" err="1" smtClean="0"/>
              <a:t>value-added</a:t>
            </a:r>
            <a:r>
              <a:rPr lang="pl-PL" dirty="0" smtClean="0"/>
              <a:t> model.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crisis</a:t>
            </a:r>
            <a:r>
              <a:rPr lang="pl-PL" dirty="0" smtClean="0"/>
              <a:t> of INSPIRE </a:t>
            </a:r>
            <a:r>
              <a:rPr lang="pl-PL" dirty="0" err="1" smtClean="0"/>
              <a:t>metadata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smtClean="0"/>
              <a:t>profile and data model of ISO19115 standard</a:t>
            </a:r>
          </a:p>
          <a:p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notation</a:t>
            </a:r>
            <a:r>
              <a:rPr lang="pl-PL" dirty="0" smtClean="0"/>
              <a:t> of ISO 19139 standard</a:t>
            </a:r>
          </a:p>
          <a:p>
            <a:r>
              <a:rPr lang="pl-PL" dirty="0" err="1" smtClean="0"/>
              <a:t>Old</a:t>
            </a:r>
            <a:r>
              <a:rPr lang="pl-PL" dirty="0" smtClean="0"/>
              <a:t> idea of clearing </a:t>
            </a:r>
            <a:r>
              <a:rPr lang="pl-PL" dirty="0" err="1" smtClean="0"/>
              <a:t>houses</a:t>
            </a:r>
            <a:r>
              <a:rPr lang="pl-PL" dirty="0" smtClean="0"/>
              <a:t>, </a:t>
            </a:r>
            <a:r>
              <a:rPr lang="pl-PL" dirty="0" err="1" smtClean="0"/>
              <a:t>taken</a:t>
            </a:r>
            <a:r>
              <a:rPr lang="pl-PL" dirty="0" smtClean="0"/>
              <a:t> </a:t>
            </a:r>
            <a:r>
              <a:rPr lang="pl-PL" dirty="0" err="1" smtClean="0"/>
              <a:t>straight</a:t>
            </a:r>
            <a:r>
              <a:rPr lang="pl-PL" dirty="0" smtClean="0"/>
              <a:t> from </a:t>
            </a:r>
            <a:r>
              <a:rPr lang="pl-PL" dirty="0" err="1" smtClean="0"/>
              <a:t>libraries</a:t>
            </a:r>
            <a:r>
              <a:rPr lang="pl-PL" dirty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the </a:t>
            </a:r>
            <a:r>
              <a:rPr lang="pl-PL" dirty="0" err="1" smtClean="0"/>
              <a:t>emergence</a:t>
            </a:r>
            <a:r>
              <a:rPr lang="pl-PL" dirty="0" smtClean="0"/>
              <a:t> of the Web</a:t>
            </a:r>
          </a:p>
          <a:p>
            <a:r>
              <a:rPr lang="pl-PL" dirty="0" smtClean="0"/>
              <a:t>High </a:t>
            </a:r>
            <a:r>
              <a:rPr lang="pl-PL" dirty="0" err="1" smtClean="0"/>
              <a:t>creation</a:t>
            </a:r>
            <a:r>
              <a:rPr lang="pl-PL" dirty="0" smtClean="0"/>
              <a:t> </a:t>
            </a:r>
            <a:r>
              <a:rPr lang="pl-PL" dirty="0" err="1" smtClean="0"/>
              <a:t>workload</a:t>
            </a:r>
            <a:r>
              <a:rPr lang="pl-PL" dirty="0" smtClean="0"/>
              <a:t>, </a:t>
            </a:r>
            <a:r>
              <a:rPr lang="pl-PL" dirty="0" err="1" smtClean="0"/>
              <a:t>low</a:t>
            </a:r>
            <a:r>
              <a:rPr lang="pl-PL" dirty="0" smtClean="0"/>
              <a:t> "</a:t>
            </a:r>
            <a:r>
              <a:rPr lang="pl-PL" dirty="0" err="1" smtClean="0"/>
              <a:t>searchability</a:t>
            </a:r>
            <a:r>
              <a:rPr lang="pl-PL" dirty="0" smtClean="0"/>
              <a:t>" of </a:t>
            </a:r>
            <a:r>
              <a:rPr lang="pl-PL" dirty="0" err="1" smtClean="0"/>
              <a:t>metadata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very</a:t>
            </a:r>
            <a:r>
              <a:rPr lang="pl-PL" dirty="0" smtClean="0"/>
              <a:t> high </a:t>
            </a:r>
            <a:r>
              <a:rPr lang="pl-PL" dirty="0" err="1" smtClean="0"/>
              <a:t>cost-effectiveness</a:t>
            </a:r>
            <a:r>
              <a:rPr lang="pl-PL" dirty="0" smtClean="0"/>
              <a:t> ratio.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06071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pl-PL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 CAN WE MAKE </a:t>
            </a: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existing</a:t>
            </a:r>
            <a:r>
              <a:rPr lang="pl-PL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METADATA </a:t>
            </a:r>
            <a:r>
              <a:rPr lang="pl-PL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MORE USEFUL?</a:t>
            </a:r>
          </a:p>
          <a:p>
            <a:pPr marL="0" indent="0" algn="ctr">
              <a:buNone/>
            </a:pPr>
            <a:endParaRPr lang="pl-PL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pl-PL" sz="4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Data </a:t>
            </a:r>
            <a:r>
              <a:rPr lang="pl-PL" dirty="0" err="1" smtClean="0">
                <a:solidFill>
                  <a:srgbClr val="92D050"/>
                </a:solidFill>
              </a:rPr>
              <a:t>discovery</a:t>
            </a:r>
            <a:r>
              <a:rPr lang="pl-PL" dirty="0" smtClean="0">
                <a:solidFill>
                  <a:srgbClr val="92D050"/>
                </a:solidFill>
              </a:rPr>
              <a:t> in the era of WWW 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</a:t>
            </a:r>
            <a:r>
              <a:rPr lang="en-US" dirty="0"/>
              <a:t>surveys were performed </a:t>
            </a:r>
            <a:r>
              <a:rPr lang="pl-PL" dirty="0" err="1" smtClean="0"/>
              <a:t>among</a:t>
            </a:r>
            <a:r>
              <a:rPr lang="pl-PL" dirty="0" smtClean="0"/>
              <a:t> GI </a:t>
            </a:r>
            <a:r>
              <a:rPr lang="en-US" dirty="0" smtClean="0"/>
              <a:t>users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searching</a:t>
            </a:r>
            <a:r>
              <a:rPr lang="pl-PL" dirty="0" smtClean="0"/>
              <a:t> for </a:t>
            </a:r>
            <a:r>
              <a:rPr lang="pl-PL" dirty="0" err="1" smtClean="0"/>
              <a:t>spatial</a:t>
            </a:r>
            <a:r>
              <a:rPr lang="pl-PL" dirty="0" smtClean="0"/>
              <a:t> data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pl-PL" dirty="0" smtClean="0"/>
              <a:t>C</a:t>
            </a:r>
            <a:r>
              <a:rPr lang="en-US" dirty="0" err="1" smtClean="0"/>
              <a:t>onclusions</a:t>
            </a:r>
            <a:r>
              <a:rPr lang="en-US" dirty="0"/>
              <a:t>: </a:t>
            </a:r>
            <a:endParaRPr lang="pl-PL" dirty="0" smtClean="0"/>
          </a:p>
          <a:p>
            <a:pPr lvl="1"/>
            <a:r>
              <a:rPr lang="en-US" dirty="0" smtClean="0"/>
              <a:t>Limited </a:t>
            </a:r>
            <a:r>
              <a:rPr lang="en-US" dirty="0"/>
              <a:t>understanding of the concept of metadata and the methods of their publication </a:t>
            </a:r>
            <a:endParaRPr lang="pl-PL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95% </a:t>
            </a:r>
            <a:r>
              <a:rPr lang="pl-PL" dirty="0" err="1" smtClean="0"/>
              <a:t>users</a:t>
            </a:r>
            <a:r>
              <a:rPr lang="pl-PL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Google </a:t>
            </a:r>
            <a:r>
              <a:rPr lang="pl-PL" dirty="0" smtClean="0"/>
              <a:t>for</a:t>
            </a:r>
            <a:r>
              <a:rPr lang="en-US" dirty="0" smtClean="0"/>
              <a:t> search</a:t>
            </a:r>
            <a:r>
              <a:rPr lang="pl-PL" dirty="0" err="1" smtClean="0"/>
              <a:t>ing</a:t>
            </a:r>
            <a:endParaRPr lang="pl-PL" dirty="0" smtClean="0"/>
          </a:p>
          <a:p>
            <a:pPr lvl="1"/>
            <a:r>
              <a:rPr lang="en-US" dirty="0" smtClean="0"/>
              <a:t>Search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by any text.</a:t>
            </a:r>
            <a:endParaRPr lang="pl-PL" dirty="0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92D050"/>
                </a:solidFill>
              </a:rPr>
              <a:t>Key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questions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pl-PL" dirty="0" smtClean="0"/>
              <a:t>the </a:t>
            </a:r>
            <a:r>
              <a:rPr lang="pl-PL" dirty="0" err="1" smtClean="0"/>
              <a:t>users</a:t>
            </a:r>
            <a:r>
              <a:rPr lang="pl-PL" dirty="0" smtClean="0"/>
              <a:t>` </a:t>
            </a:r>
            <a:r>
              <a:rPr lang="pl-PL" dirty="0" err="1" smtClean="0"/>
              <a:t>needs</a:t>
            </a:r>
            <a:r>
              <a:rPr lang="pl-PL" dirty="0" smtClean="0"/>
              <a:t>? </a:t>
            </a:r>
            <a:endParaRPr lang="pl-PL" dirty="0"/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search</a:t>
            </a:r>
            <a:r>
              <a:rPr lang="pl-PL" dirty="0" smtClean="0"/>
              <a:t>, </a:t>
            </a:r>
            <a:r>
              <a:rPr lang="pl-PL" dirty="0" err="1" smtClean="0"/>
              <a:t>integrate</a:t>
            </a:r>
            <a:r>
              <a:rPr lang="pl-PL" dirty="0" smtClean="0"/>
              <a:t>, </a:t>
            </a:r>
            <a:r>
              <a:rPr lang="pl-PL" dirty="0" err="1" smtClean="0"/>
              <a:t>process</a:t>
            </a:r>
            <a:r>
              <a:rPr lang="pl-PL" dirty="0" smtClean="0"/>
              <a:t> and </a:t>
            </a:r>
            <a:r>
              <a:rPr lang="pl-PL" dirty="0" err="1" smtClean="0"/>
              <a:t>infer</a:t>
            </a:r>
            <a:r>
              <a:rPr lang="pl-PL" dirty="0" smtClean="0"/>
              <a:t> </a:t>
            </a:r>
            <a:r>
              <a:rPr lang="en-US" dirty="0" smtClean="0"/>
              <a:t>data</a:t>
            </a:r>
            <a:r>
              <a:rPr lang="pl-PL" dirty="0" smtClean="0"/>
              <a:t>?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pl-PL" dirty="0" err="1" smtClean="0"/>
              <a:t>create</a:t>
            </a:r>
            <a:r>
              <a:rPr lang="en-US" dirty="0" smtClean="0"/>
              <a:t> </a:t>
            </a:r>
            <a:r>
              <a:rPr lang="pl-PL" dirty="0" smtClean="0"/>
              <a:t>"sexy" </a:t>
            </a:r>
            <a:r>
              <a:rPr lang="en-US" dirty="0" smtClean="0"/>
              <a:t>metadata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WIZIPISI - </a:t>
            </a:r>
            <a:r>
              <a:rPr lang="pl-PL" dirty="0" err="1">
                <a:solidFill>
                  <a:srgbClr val="92D050"/>
                </a:solidFill>
              </a:rPr>
              <a:t>RDFa</a:t>
            </a:r>
            <a:r>
              <a:rPr lang="pl-PL" dirty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new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catalogue</a:t>
            </a:r>
            <a:r>
              <a:rPr lang="pl-PL" dirty="0" smtClean="0">
                <a:solidFill>
                  <a:srgbClr val="92D050"/>
                </a:solidFill>
              </a:rPr>
              <a:t> service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Assumptions</a:t>
            </a:r>
            <a:r>
              <a:rPr lang="en-US" dirty="0"/>
              <a:t>: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metadata is available for </a:t>
            </a:r>
            <a:r>
              <a:rPr lang="pl-PL" dirty="0" smtClean="0"/>
              <a:t>web </a:t>
            </a:r>
            <a:r>
              <a:rPr lang="en-US" dirty="0" smtClean="0"/>
              <a:t>search engines</a:t>
            </a:r>
            <a:endParaRPr lang="pl-PL" dirty="0" smtClean="0"/>
          </a:p>
          <a:p>
            <a:r>
              <a:rPr lang="en-US" dirty="0" smtClean="0"/>
              <a:t>Metadata </a:t>
            </a:r>
            <a:r>
              <a:rPr lang="en-US" dirty="0"/>
              <a:t>is enriched with links to other </a:t>
            </a:r>
            <a:r>
              <a:rPr lang="en-US" dirty="0" smtClean="0"/>
              <a:t>resources:</a:t>
            </a:r>
            <a:r>
              <a:rPr lang="pl-PL" dirty="0" smtClean="0"/>
              <a:t> </a:t>
            </a:r>
            <a:r>
              <a:rPr lang="en-US" dirty="0" smtClean="0"/>
              <a:t>GEMET</a:t>
            </a:r>
            <a:r>
              <a:rPr lang="en-US" dirty="0"/>
              <a:t>, </a:t>
            </a:r>
            <a:r>
              <a:rPr lang="en-US" dirty="0" err="1"/>
              <a:t>GeoNames</a:t>
            </a:r>
            <a:r>
              <a:rPr lang="en-US" dirty="0"/>
              <a:t>, </a:t>
            </a:r>
            <a:r>
              <a:rPr lang="en-US" dirty="0" err="1"/>
              <a:t>DBpedia</a:t>
            </a:r>
            <a:r>
              <a:rPr lang="en-US" dirty="0"/>
              <a:t> </a:t>
            </a:r>
            <a:endParaRPr lang="pl-PL" dirty="0" smtClean="0"/>
          </a:p>
          <a:p>
            <a:r>
              <a:rPr lang="en-US" dirty="0" smtClean="0"/>
              <a:t>Facilitating </a:t>
            </a:r>
            <a:r>
              <a:rPr lang="en-US" dirty="0"/>
              <a:t>access to data - QGIS project </a:t>
            </a:r>
            <a:endParaRPr lang="pl-PL" dirty="0" smtClean="0"/>
          </a:p>
          <a:p>
            <a:r>
              <a:rPr lang="en-US" dirty="0" smtClean="0"/>
              <a:t>Facilitating access/search</a:t>
            </a:r>
            <a:r>
              <a:rPr lang="pl-PL" dirty="0" smtClean="0"/>
              <a:t> of</a:t>
            </a:r>
            <a:r>
              <a:rPr lang="en-US" dirty="0" smtClean="0"/>
              <a:t> metadata</a:t>
            </a:r>
            <a:r>
              <a:rPr lang="pl-PL" dirty="0" smtClean="0"/>
              <a:t> portal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XML      </a:t>
            </a:r>
            <a:r>
              <a:rPr lang="pl-PL" dirty="0" err="1" smtClean="0">
                <a:solidFill>
                  <a:srgbClr val="92D050"/>
                </a:solidFill>
              </a:rPr>
              <a:t>Metadata</a:t>
            </a:r>
            <a:r>
              <a:rPr lang="pl-PL" dirty="0" smtClean="0">
                <a:solidFill>
                  <a:srgbClr val="92D050"/>
                </a:solidFill>
              </a:rPr>
              <a:t>    RDF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gmd:MD_Metadata</a:t>
            </a:r>
            <a:r>
              <a:rPr lang="en-US" sz="1200" dirty="0"/>
              <a:t> </a:t>
            </a:r>
            <a:r>
              <a:rPr lang="en-US" sz="1200" dirty="0" err="1"/>
              <a:t>xmlns:gmd</a:t>
            </a:r>
            <a:r>
              <a:rPr lang="en-US" sz="1200" dirty="0"/>
              <a:t>="http://www.isotc211.org/2005/gmd" </a:t>
            </a:r>
            <a:r>
              <a:rPr lang="en-US" sz="1200" dirty="0" err="1"/>
              <a:t>xmlns</a:t>
            </a:r>
            <a:r>
              <a:rPr lang="en-US" sz="1200" dirty="0"/>
              <a:t>="http://www.isotc211.org/2005/gmd" </a:t>
            </a:r>
            <a:r>
              <a:rPr lang="en-US" sz="1200" dirty="0" err="1"/>
              <a:t>xmlns:gco</a:t>
            </a:r>
            <a:r>
              <a:rPr lang="en-US" sz="1200" dirty="0"/>
              <a:t>="http://www.isotc211.org/2005/gco"xmlns:gml="http://www.opengis.net/gml" </a:t>
            </a:r>
            <a:r>
              <a:rPr lang="en-US" sz="1200" dirty="0" err="1"/>
              <a:t>xmlns:gsr</a:t>
            </a:r>
            <a:r>
              <a:rPr lang="en-US" sz="1200" dirty="0"/>
              <a:t>="http://www.isotc211.org/2005/gsr" </a:t>
            </a:r>
            <a:r>
              <a:rPr lang="en-US" sz="1200" dirty="0" err="1"/>
              <a:t>xmlns:gss</a:t>
            </a:r>
            <a:r>
              <a:rPr lang="en-US" sz="1200" dirty="0"/>
              <a:t>="http://www.isotc211.org/2005/gss"xmlns:gts="http://www.isotc211.org/2005/gts" </a:t>
            </a:r>
            <a:r>
              <a:rPr lang="en-US" sz="1200" dirty="0" err="1"/>
              <a:t>xmlns:srv</a:t>
            </a:r>
            <a:r>
              <a:rPr lang="en-US" sz="1200" dirty="0"/>
              <a:t>="http://www.isotc211.org/2005/srv" </a:t>
            </a:r>
            <a:r>
              <a:rPr lang="en-US" sz="1200" dirty="0" err="1"/>
              <a:t>xmlns:xlink</a:t>
            </a:r>
            <a:r>
              <a:rPr lang="en-US" sz="1200" dirty="0"/>
              <a:t>="http://www.w3.org/1999/xlink"xmlns:xsi="http://www.w3.org/2001/XMLSchema-instance" </a:t>
            </a:r>
            <a:r>
              <a:rPr lang="en-US" sz="1200" dirty="0" err="1"/>
              <a:t>xmlns:geonet</a:t>
            </a:r>
            <a:r>
              <a:rPr lang="en-US" sz="1200" dirty="0"/>
              <a:t>="http://www.fao.org/geonetwork"&gt;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gmd:fileIdentifier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gco:CharacterString</a:t>
            </a:r>
            <a:r>
              <a:rPr lang="en-US" sz="1200" dirty="0"/>
              <a:t>&gt;00Da6ED1-8C2c-49c1-9D25-4ae2E31A620c&lt;/</a:t>
            </a:r>
            <a:r>
              <a:rPr lang="en-US" sz="1200" dirty="0" err="1"/>
              <a:t>gco:CharacterString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gmd:fileIdentifier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gmd:language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gmd:LanguageCode</a:t>
            </a:r>
            <a:r>
              <a:rPr lang="en-US" sz="1200" dirty="0"/>
              <a:t> </a:t>
            </a:r>
            <a:r>
              <a:rPr lang="en-US" sz="1200" dirty="0" err="1"/>
              <a:t>codeList</a:t>
            </a:r>
            <a:r>
              <a:rPr lang="en-US" sz="1200" dirty="0"/>
              <a:t>="http://www.loc.gov/standards/iso639-2/" </a:t>
            </a:r>
            <a:r>
              <a:rPr lang="en-US" sz="1200" dirty="0" err="1"/>
              <a:t>codeListValue</a:t>
            </a:r>
            <a:r>
              <a:rPr lang="en-US" sz="1200" dirty="0"/>
              <a:t>="pol"&gt;</a:t>
            </a:r>
            <a:r>
              <a:rPr lang="en-US" sz="1200" dirty="0" err="1"/>
              <a:t>polski</a:t>
            </a:r>
            <a:r>
              <a:rPr lang="en-US" sz="1200" dirty="0"/>
              <a:t>&lt;/</a:t>
            </a:r>
            <a:r>
              <a:rPr lang="en-US" sz="1200" dirty="0" err="1"/>
              <a:t>gmd:LanguageCode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gmd:language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gmd:characterSet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gmd:MD_CharacterSetCodecodeList</a:t>
            </a:r>
            <a:r>
              <a:rPr lang="en-US" sz="1200" dirty="0"/>
              <a:t>="http://standards.iso.org/</a:t>
            </a:r>
            <a:r>
              <a:rPr lang="en-US" sz="1200" dirty="0" err="1"/>
              <a:t>ittf</a:t>
            </a:r>
            <a:r>
              <a:rPr lang="en-US" sz="1200" dirty="0"/>
              <a:t>/</a:t>
            </a:r>
            <a:r>
              <a:rPr lang="en-US" sz="1200" dirty="0" err="1"/>
              <a:t>PubliclyAvailableStandards</a:t>
            </a:r>
            <a:r>
              <a:rPr lang="en-US" sz="1200" dirty="0"/>
              <a:t>/ISO_19139_Schemas/resources/</a:t>
            </a:r>
            <a:r>
              <a:rPr lang="en-US" sz="1200" dirty="0" err="1"/>
              <a:t>Codelist</a:t>
            </a:r>
            <a:r>
              <a:rPr lang="en-US" sz="1200" dirty="0"/>
              <a:t>/</a:t>
            </a:r>
            <a:r>
              <a:rPr lang="en-US" sz="1200" dirty="0" err="1"/>
              <a:t>ML_gmxCodelists.xml#MD_CharacterSetCode"codeListValue</a:t>
            </a:r>
            <a:r>
              <a:rPr lang="en-US" sz="1200" dirty="0"/>
              <a:t>="utf8"&gt;utf8&lt;/</a:t>
            </a:r>
            <a:r>
              <a:rPr lang="en-US" sz="1200" dirty="0" err="1"/>
              <a:t>gmd:MD_CharacterSetCode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rdf:RDF</a:t>
            </a:r>
            <a:r>
              <a:rPr lang="en-US" sz="1200" dirty="0"/>
              <a:t> </a:t>
            </a:r>
            <a:r>
              <a:rPr lang="en-US" sz="1200" dirty="0" err="1"/>
              <a:t>xmlns:rdf</a:t>
            </a:r>
            <a:r>
              <a:rPr lang="en-US" sz="1200" dirty="0"/>
              <a:t>="http://www.w3.org/1999/02/22-rdf-syntax-ns#" </a:t>
            </a:r>
            <a:r>
              <a:rPr lang="en-US" sz="1200" dirty="0" err="1"/>
              <a:t>xmlns:dc</a:t>
            </a:r>
            <a:r>
              <a:rPr lang="en-US" sz="1200" dirty="0"/>
              <a:t>="http://purl.org/dc/elements/1.1/"</a:t>
            </a:r>
            <a:r>
              <a:rPr lang="en-US" sz="1200" dirty="0" err="1"/>
              <a:t>xmlns:dcmi</a:t>
            </a:r>
            <a:r>
              <a:rPr lang="en-US" sz="1200" dirty="0"/>
              <a:t>="http://purl.org/dc/terms/" </a:t>
            </a:r>
            <a:r>
              <a:rPr lang="en-US" sz="1200" dirty="0" err="1"/>
              <a:t>xmlns:gco</a:t>
            </a:r>
            <a:r>
              <a:rPr lang="en-US" sz="1200" dirty="0"/>
              <a:t>="http://www.isotc211.org/2005/gco"xmlns:gmd="http://www.isotc211.org/2005/gmd" </a:t>
            </a:r>
            <a:r>
              <a:rPr lang="en-US" sz="1200" dirty="0" err="1"/>
              <a:t>xmlns:md</a:t>
            </a:r>
            <a:r>
              <a:rPr lang="en-US" sz="1200" dirty="0"/>
              <a:t>="http://www.kon-dor.pl/metadata#"xmlns:xsi="http://www.w3.org/2001/XMLSchema-instance"&gt;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rdf:Description</a:t>
            </a:r>
            <a:r>
              <a:rPr lang="en-US" sz="1200" dirty="0"/>
              <a:t> </a:t>
            </a:r>
            <a:r>
              <a:rPr lang="en-US" sz="1200" dirty="0" err="1"/>
              <a:t>rdf:about</a:t>
            </a:r>
            <a:r>
              <a:rPr lang="en-US" sz="1200" dirty="0"/>
              <a:t>="http://www.kon-dor.pl/metadata/00Da6ED1-8C2c-49c1-9D25-4ae2E31A620c.rdf"&gt;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dc:identifier</a:t>
            </a:r>
            <a:r>
              <a:rPr lang="en-US" sz="1200" dirty="0"/>
              <a:t>&gt;00Da6ED1-8C2c-49c1-9D25-4ae2E31A620c&lt;/</a:t>
            </a:r>
            <a:r>
              <a:rPr lang="en-US" sz="1200" dirty="0" err="1"/>
              <a:t>dc:identifier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dc:date</a:t>
            </a:r>
            <a:r>
              <a:rPr lang="en-US" sz="1200" dirty="0"/>
              <a:t>/&gt;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dc:title</a:t>
            </a:r>
            <a:r>
              <a:rPr lang="en-US" sz="1200" dirty="0"/>
              <a:t>&gt;84.05.1 (</a:t>
            </a:r>
            <a:r>
              <a:rPr lang="en-US" sz="1200" dirty="0" err="1"/>
              <a:t>Hajnówka</a:t>
            </a:r>
            <a:r>
              <a:rPr lang="en-US" sz="1200" dirty="0"/>
              <a:t>)&lt;/</a:t>
            </a:r>
            <a:r>
              <a:rPr lang="en-US" sz="1200" dirty="0" err="1"/>
              <a:t>dc:title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Budynki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Hydrografia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Nazwy</a:t>
            </a:r>
            <a:r>
              <a:rPr lang="en-US" sz="1200" dirty="0"/>
              <a:t> </a:t>
            </a:r>
            <a:r>
              <a:rPr lang="en-US" sz="1200" dirty="0" err="1"/>
              <a:t>geograficzne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Sieci</a:t>
            </a:r>
            <a:r>
              <a:rPr lang="en-US" sz="1200" dirty="0"/>
              <a:t> </a:t>
            </a:r>
            <a:r>
              <a:rPr lang="en-US" sz="1200" dirty="0" err="1"/>
              <a:t>transportowe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Ukształtowanie</a:t>
            </a:r>
            <a:r>
              <a:rPr lang="en-US" sz="1200" dirty="0"/>
              <a:t> </a:t>
            </a:r>
            <a:r>
              <a:rPr lang="en-US" sz="1200" dirty="0" err="1"/>
              <a:t>terenu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Punkty</a:t>
            </a:r>
            <a:r>
              <a:rPr lang="en-US" sz="1200" dirty="0"/>
              <a:t> </a:t>
            </a:r>
            <a:r>
              <a:rPr lang="en-US" sz="1200" dirty="0" err="1"/>
              <a:t>osnowy</a:t>
            </a:r>
            <a:r>
              <a:rPr lang="en-US" sz="1200" dirty="0"/>
              <a:t> </a:t>
            </a:r>
            <a:r>
              <a:rPr lang="en-US" sz="1200" dirty="0" err="1"/>
              <a:t>geodezyjnej</a:t>
            </a:r>
            <a:r>
              <a:rPr lang="en-US" sz="1200" dirty="0"/>
              <a:t>&lt;/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dc:subject</a:t>
            </a:r>
            <a:r>
              <a:rPr lang="en-US" sz="1200" dirty="0"/>
              <a:t>&gt;</a:t>
            </a:r>
            <a:r>
              <a:rPr lang="en-US" sz="1200" dirty="0" err="1"/>
              <a:t>Koleje</a:t>
            </a:r>
            <a:r>
              <a:rPr lang="en-US" sz="1200" dirty="0"/>
              <a:t> i </a:t>
            </a:r>
            <a:r>
              <a:rPr lang="en-US" sz="1200" dirty="0" err="1"/>
              <a:t>obiekty</a:t>
            </a:r>
            <a:r>
              <a:rPr lang="en-US" sz="1200" dirty="0"/>
              <a:t> z </a:t>
            </a:r>
            <a:r>
              <a:rPr lang="en-US" sz="1200" dirty="0" err="1" smtClean="0"/>
              <a:t>nimi</a:t>
            </a:r>
            <a:r>
              <a:rPr lang="en-US" sz="1200" dirty="0" smtClean="0"/>
              <a:t> </a:t>
            </a:r>
            <a:r>
              <a:rPr lang="en-US" sz="1200" dirty="0" err="1" smtClean="0"/>
              <a:t>związane</a:t>
            </a:r>
            <a:r>
              <a:rPr lang="en-US" sz="1200" dirty="0" smtClean="0"/>
              <a:t>&lt;/</a:t>
            </a:r>
            <a:r>
              <a:rPr lang="en-US" sz="1200" dirty="0" err="1" smtClean="0"/>
              <a:t>dc:subject</a:t>
            </a:r>
            <a:r>
              <a:rPr lang="en-US" sz="1200" dirty="0" smtClean="0"/>
              <a:t>&gt;</a:t>
            </a:r>
          </a:p>
          <a:p>
            <a:pPr marL="0" indent="0">
              <a:buNone/>
            </a:pPr>
            <a:r>
              <a:rPr lang="en-US" sz="1200" dirty="0" smtClean="0"/>
              <a:t>&lt;</a:t>
            </a:r>
            <a:r>
              <a:rPr lang="en-US" sz="1200" dirty="0" err="1" smtClean="0"/>
              <a:t>dc:subject</a:t>
            </a:r>
            <a:r>
              <a:rPr lang="en-US" sz="1200" dirty="0" smtClean="0"/>
              <a:t>&gt;</a:t>
            </a:r>
            <a:r>
              <a:rPr lang="en-US" sz="1200" dirty="0" err="1" smtClean="0"/>
              <a:t>Drogi</a:t>
            </a:r>
            <a:r>
              <a:rPr lang="en-US" sz="1200" dirty="0" smtClean="0"/>
              <a:t> i </a:t>
            </a:r>
            <a:r>
              <a:rPr lang="en-US" sz="1200" dirty="0" err="1" smtClean="0"/>
              <a:t>obieky</a:t>
            </a:r>
            <a:r>
              <a:rPr lang="en-US" sz="1200" dirty="0" smtClean="0"/>
              <a:t> z </a:t>
            </a:r>
            <a:r>
              <a:rPr lang="en-US" sz="1200" dirty="0" err="1" smtClean="0"/>
              <a:t>nimi</a:t>
            </a:r>
            <a:endParaRPr lang="en-US" sz="1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142875" y="6388101"/>
            <a:ext cx="8829675" cy="388938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Workshop On Linked Open Data, GI_FORUM 2014 Salzburg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XML to RDF </a:t>
            </a:r>
            <a:r>
              <a:rPr lang="pl-PL" dirty="0" err="1" smtClean="0">
                <a:solidFill>
                  <a:srgbClr val="92D050"/>
                </a:solidFill>
              </a:rPr>
              <a:t>conversion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Metadata</a:t>
            </a:r>
            <a:r>
              <a:rPr lang="pl-PL" dirty="0" smtClean="0"/>
              <a:t> </a:t>
            </a:r>
            <a:r>
              <a:rPr lang="pl-PL" dirty="0" err="1" smtClean="0"/>
              <a:t>created</a:t>
            </a:r>
            <a:r>
              <a:rPr lang="pl-PL" dirty="0" smtClean="0"/>
              <a:t> with RDF model and </a:t>
            </a:r>
            <a:r>
              <a:rPr lang="pl-PL" dirty="0" err="1" smtClean="0"/>
              <a:t>accessible</a:t>
            </a:r>
            <a:r>
              <a:rPr lang="pl-PL" dirty="0" smtClean="0"/>
              <a:t> </a:t>
            </a:r>
            <a:r>
              <a:rPr lang="pl-PL" dirty="0" err="1" smtClean="0"/>
              <a:t>through</a:t>
            </a:r>
            <a:r>
              <a:rPr lang="pl-PL" dirty="0" smtClean="0"/>
              <a:t> </a:t>
            </a:r>
            <a:r>
              <a:rPr lang="pl-PL" dirty="0"/>
              <a:t>SPARQL end-point </a:t>
            </a:r>
            <a:r>
              <a:rPr lang="pl-PL" dirty="0" smtClean="0"/>
              <a:t>– </a:t>
            </a:r>
            <a:r>
              <a:rPr lang="pl-PL" dirty="0" err="1" smtClean="0"/>
              <a:t>approach</a:t>
            </a:r>
            <a:r>
              <a:rPr lang="pl-PL" dirty="0" smtClean="0"/>
              <a:t> </a:t>
            </a:r>
            <a:r>
              <a:rPr lang="pl-PL" dirty="0" err="1" smtClean="0"/>
              <a:t>equivalent</a:t>
            </a:r>
            <a:r>
              <a:rPr lang="pl-PL" dirty="0" smtClean="0"/>
              <a:t> to CS-W.</a:t>
            </a:r>
          </a:p>
          <a:p>
            <a:r>
              <a:rPr lang="pl-PL" dirty="0" smtClean="0"/>
              <a:t>The </a:t>
            </a:r>
            <a:r>
              <a:rPr lang="en-US" dirty="0" smtClean="0"/>
              <a:t>problem </a:t>
            </a:r>
            <a:r>
              <a:rPr lang="en-US" dirty="0"/>
              <a:t>of unavailability of metadata </a:t>
            </a:r>
            <a:r>
              <a:rPr lang="en-US" dirty="0" smtClean="0"/>
              <a:t>f</a:t>
            </a:r>
            <a:r>
              <a:rPr lang="pl-PL" dirty="0" err="1" smtClean="0"/>
              <a:t>or</a:t>
            </a:r>
            <a:r>
              <a:rPr lang="en-US" dirty="0" smtClean="0"/>
              <a:t> </a:t>
            </a:r>
            <a:r>
              <a:rPr lang="pl-PL" dirty="0" smtClean="0"/>
              <a:t>web</a:t>
            </a:r>
            <a:r>
              <a:rPr lang="en-US" dirty="0" smtClean="0"/>
              <a:t> </a:t>
            </a:r>
            <a:r>
              <a:rPr lang="en-US" dirty="0"/>
              <a:t>search </a:t>
            </a:r>
            <a:r>
              <a:rPr lang="en-US" dirty="0" smtClean="0"/>
              <a:t>engines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not </a:t>
            </a:r>
            <a:r>
              <a:rPr lang="pl-PL" dirty="0" err="1" smtClean="0"/>
              <a:t>solved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Workshop On Linked Open Data, GI_FORUM 2014 Salzburg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14319</TotalTime>
  <Words>652</Words>
  <Application>Microsoft Office PowerPoint</Application>
  <PresentationFormat>Pokaz na ekranie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Miejski</vt:lpstr>
      <vt:lpstr>Projekt niestandardowy</vt:lpstr>
      <vt:lpstr>Prezentacja programu PowerPoint</vt:lpstr>
      <vt:lpstr>SDI 3.0</vt:lpstr>
      <vt:lpstr>The crisis of INSPIRE metadata</vt:lpstr>
      <vt:lpstr>Prezentacja programu PowerPoint</vt:lpstr>
      <vt:lpstr>Data discovery in the era of WWW </vt:lpstr>
      <vt:lpstr>Key questions</vt:lpstr>
      <vt:lpstr>WIZIPISI - RDFa new catalogue service</vt:lpstr>
      <vt:lpstr>XML      Metadata    RDF</vt:lpstr>
      <vt:lpstr>XML to RDF conversion</vt:lpstr>
      <vt:lpstr>How can we publish metadata in SDI 3.0</vt:lpstr>
      <vt:lpstr>RDFa -  Resource Description Framework in Attributes</vt:lpstr>
      <vt:lpstr>(X)HTML + RDFa</vt:lpstr>
      <vt:lpstr>HTML+RDFa metadata publication</vt:lpstr>
      <vt:lpstr>Prezentacja programu PowerPoint</vt:lpstr>
      <vt:lpstr>Facilitating access for direct use - QGIS</vt:lpstr>
      <vt:lpstr>Bbox, location</vt:lpstr>
      <vt:lpstr>URI and metadata identifier</vt:lpstr>
      <vt:lpstr>Metadata in RDFa - conclusions</vt:lpstr>
      <vt:lpstr>Prezentacja programu PowerPoint</vt:lpstr>
    </vt:vector>
  </TitlesOfParts>
  <Company>Kon-Dor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Wolne oprogramowanie szansą  dla małych i średnich firm mediowych  i organizacji publicznych   – by tanio i szybko zbudować GIS</dc:title>
  <dc:creator>Justyna Kobyłecka</dc:creator>
  <cp:lastModifiedBy>Adas</cp:lastModifiedBy>
  <cp:revision>557</cp:revision>
  <dcterms:created xsi:type="dcterms:W3CDTF">2010-06-10T10:38:27Z</dcterms:created>
  <dcterms:modified xsi:type="dcterms:W3CDTF">2014-07-01T10:01:19Z</dcterms:modified>
</cp:coreProperties>
</file>